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8" r:id="rId1"/>
  </p:sldMasterIdLst>
  <p:notesMasterIdLst>
    <p:notesMasterId r:id="rId90"/>
  </p:notesMasterIdLst>
  <p:sldIdLst>
    <p:sldId id="272" r:id="rId2"/>
    <p:sldId id="271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82" r:id="rId11"/>
    <p:sldId id="291" r:id="rId12"/>
    <p:sldId id="280" r:id="rId13"/>
    <p:sldId id="488" r:id="rId14"/>
    <p:sldId id="275" r:id="rId15"/>
    <p:sldId id="486" r:id="rId16"/>
    <p:sldId id="487" r:id="rId17"/>
    <p:sldId id="312" r:id="rId18"/>
    <p:sldId id="307" r:id="rId19"/>
    <p:sldId id="485" r:id="rId20"/>
    <p:sldId id="308" r:id="rId21"/>
    <p:sldId id="343" r:id="rId22"/>
    <p:sldId id="344" r:id="rId23"/>
    <p:sldId id="345" r:id="rId24"/>
    <p:sldId id="305" r:id="rId25"/>
    <p:sldId id="296" r:id="rId26"/>
    <p:sldId id="303" r:id="rId27"/>
    <p:sldId id="304" r:id="rId28"/>
    <p:sldId id="314" r:id="rId29"/>
    <p:sldId id="306" r:id="rId30"/>
    <p:sldId id="298" r:id="rId31"/>
    <p:sldId id="301" r:id="rId32"/>
    <p:sldId id="313" r:id="rId33"/>
    <p:sldId id="295" r:id="rId34"/>
    <p:sldId id="294" r:id="rId35"/>
    <p:sldId id="292" r:id="rId36"/>
    <p:sldId id="293" r:id="rId37"/>
    <p:sldId id="316" r:id="rId38"/>
    <p:sldId id="315" r:id="rId39"/>
    <p:sldId id="310" r:id="rId40"/>
    <p:sldId id="311" r:id="rId41"/>
    <p:sldId id="317" r:id="rId42"/>
    <p:sldId id="442" r:id="rId43"/>
    <p:sldId id="443" r:id="rId44"/>
    <p:sldId id="444" r:id="rId45"/>
    <p:sldId id="380" r:id="rId46"/>
    <p:sldId id="381" r:id="rId47"/>
    <p:sldId id="327" r:id="rId48"/>
    <p:sldId id="448" r:id="rId49"/>
    <p:sldId id="447" r:id="rId50"/>
    <p:sldId id="445" r:id="rId51"/>
    <p:sldId id="446" r:id="rId52"/>
    <p:sldId id="449" r:id="rId53"/>
    <p:sldId id="461" r:id="rId54"/>
    <p:sldId id="462" r:id="rId55"/>
    <p:sldId id="463" r:id="rId56"/>
    <p:sldId id="464" r:id="rId57"/>
    <p:sldId id="450" r:id="rId58"/>
    <p:sldId id="451" r:id="rId59"/>
    <p:sldId id="452" r:id="rId60"/>
    <p:sldId id="453" r:id="rId61"/>
    <p:sldId id="454" r:id="rId62"/>
    <p:sldId id="455" r:id="rId63"/>
    <p:sldId id="456" r:id="rId64"/>
    <p:sldId id="457" r:id="rId65"/>
    <p:sldId id="458" r:id="rId66"/>
    <p:sldId id="459" r:id="rId67"/>
    <p:sldId id="460" r:id="rId68"/>
    <p:sldId id="429" r:id="rId69"/>
    <p:sldId id="465" r:id="rId70"/>
    <p:sldId id="466" r:id="rId71"/>
    <p:sldId id="467" r:id="rId72"/>
    <p:sldId id="468" r:id="rId73"/>
    <p:sldId id="471" r:id="rId74"/>
    <p:sldId id="472" r:id="rId75"/>
    <p:sldId id="473" r:id="rId76"/>
    <p:sldId id="474" r:id="rId77"/>
    <p:sldId id="475" r:id="rId78"/>
    <p:sldId id="469" r:id="rId79"/>
    <p:sldId id="470" r:id="rId80"/>
    <p:sldId id="476" r:id="rId81"/>
    <p:sldId id="477" r:id="rId82"/>
    <p:sldId id="479" r:id="rId83"/>
    <p:sldId id="480" r:id="rId84"/>
    <p:sldId id="481" r:id="rId85"/>
    <p:sldId id="482" r:id="rId86"/>
    <p:sldId id="483" r:id="rId87"/>
    <p:sldId id="484" r:id="rId88"/>
    <p:sldId id="478" r:id="rId89"/>
  </p:sldIdLst>
  <p:sldSz cx="12192000" cy="6858000"/>
  <p:notesSz cx="6858000" cy="9144000"/>
  <p:embeddedFontLst>
    <p:embeddedFont>
      <p:font typeface="나눔고딕 ExtraBold" pitchFamily="50" charset="-127"/>
      <p:bold r:id="rId91"/>
    </p:embeddedFont>
    <p:embeddedFont>
      <p:font typeface="나눔고딕" pitchFamily="50" charset="-127"/>
      <p:regular r:id="rId92"/>
      <p:bold r:id="rId93"/>
    </p:embeddedFont>
    <p:embeddedFont>
      <p:font typeface="Calibri" pitchFamily="34" charset="0"/>
      <p:regular r:id="rId94"/>
      <p:bold r:id="rId95"/>
      <p:italic r:id="rId96"/>
      <p:boldItalic r:id="rId97"/>
    </p:embeddedFont>
    <p:embeddedFont>
      <p:font typeface="맑은 고딕" pitchFamily="50" charset="-127"/>
      <p:regular r:id="rId98"/>
      <p:bold r:id="rId9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8F5"/>
    <a:srgbClr val="CA3E8E"/>
    <a:srgbClr val="4472C4"/>
    <a:srgbClr val="FF0066"/>
    <a:srgbClr val="E1E1E1"/>
    <a:srgbClr val="F83110"/>
    <a:srgbClr val="FF3300"/>
    <a:srgbClr val="FB7B6D"/>
    <a:srgbClr val="0070C0"/>
    <a:srgbClr val="FF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inimized" horzBarState="maximized">
    <p:restoredLeft sz="13480" autoAdjust="0"/>
    <p:restoredTop sz="98590" autoAdjust="0"/>
  </p:normalViewPr>
  <p:slideViewPr>
    <p:cSldViewPr snapToGrid="0">
      <p:cViewPr varScale="1">
        <p:scale>
          <a:sx n="80" d="100"/>
          <a:sy n="80" d="100"/>
        </p:scale>
        <p:origin x="-78" y="-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104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2A4AFA-A222-4773-AC1C-5E51A832DDEB}" type="doc">
      <dgm:prSet loTypeId="urn:microsoft.com/office/officeart/2005/8/layout/cycle4#1" loCatId="matrix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E9FFA0B5-DB2C-4B3A-B8D7-F80BE1352CF0}">
      <dgm:prSet phldrT="[Text]"/>
      <dgm:spPr>
        <a:solidFill>
          <a:srgbClr val="DB4041"/>
        </a:solidFill>
        <a:ln>
          <a:noFill/>
        </a:ln>
      </dgm:spPr>
      <dgm:t>
        <a:bodyPr/>
        <a:lstStyle/>
        <a:p>
          <a:r>
            <a:rPr lang="ko-KR" altLang="en-US" b="0" dirty="0">
              <a:latin typeface="+mj-ea"/>
              <a:ea typeface="+mj-ea"/>
            </a:rPr>
            <a:t>고객</a:t>
          </a:r>
          <a:r>
            <a:rPr lang="en-US" altLang="ko-KR" b="0" dirty="0">
              <a:latin typeface="+mj-ea"/>
              <a:ea typeface="+mj-ea"/>
            </a:rPr>
            <a:t>(</a:t>
          </a:r>
          <a:r>
            <a:rPr lang="ko-KR" altLang="en-US" b="0" dirty="0">
              <a:latin typeface="+mj-ea"/>
              <a:ea typeface="+mj-ea"/>
            </a:rPr>
            <a:t>일반</a:t>
          </a:r>
          <a:r>
            <a:rPr lang="en-US" altLang="ko-KR" b="0" dirty="0">
              <a:latin typeface="+mj-ea"/>
              <a:ea typeface="+mj-ea"/>
            </a:rPr>
            <a:t>)</a:t>
          </a:r>
          <a:r>
            <a:rPr lang="ko-KR" altLang="en-US" b="0" dirty="0">
              <a:latin typeface="+mj-ea"/>
              <a:ea typeface="+mj-ea"/>
            </a:rPr>
            <a:t>사용자 시스템</a:t>
          </a:r>
          <a:endParaRPr lang="en-US" b="0" dirty="0">
            <a:latin typeface="+mj-ea"/>
            <a:ea typeface="+mj-ea"/>
          </a:endParaRPr>
        </a:p>
      </dgm:t>
    </dgm:pt>
    <dgm:pt modelId="{FB1BF3EC-531C-4F6F-B731-B07D5B11CC68}" type="parTrans" cxnId="{64E5BA4E-3837-4477-B577-39CF7441D604}">
      <dgm:prSet/>
      <dgm:spPr/>
      <dgm:t>
        <a:bodyPr/>
        <a:lstStyle/>
        <a:p>
          <a:endParaRPr lang="en-US"/>
        </a:p>
      </dgm:t>
    </dgm:pt>
    <dgm:pt modelId="{1F504B2F-29E2-418E-8AB6-C46B5EFC07B4}" type="sibTrans" cxnId="{64E5BA4E-3837-4477-B577-39CF7441D604}">
      <dgm:prSet/>
      <dgm:spPr/>
      <dgm:t>
        <a:bodyPr/>
        <a:lstStyle/>
        <a:p>
          <a:endParaRPr lang="en-US"/>
        </a:p>
      </dgm:t>
    </dgm:pt>
    <dgm:pt modelId="{BAB0BF7F-A564-49CE-9FF6-0EF344674F0A}">
      <dgm:prSet phldrT="[Text]" custT="1"/>
      <dgm:spPr>
        <a:noFill/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rPr>
            <a:t>홈페이지에 들어오면 일반적으로 사용자들이 보게되는 화면들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rPr>
            <a:t>(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rPr>
            <a:t>렌터카 예약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rPr>
            <a:t>)</a:t>
          </a:r>
          <a:endParaRPr lang="en-US" sz="1100" b="0" dirty="0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</a:endParaRPr>
        </a:p>
      </dgm:t>
    </dgm:pt>
    <dgm:pt modelId="{1C16BED3-889C-4D30-8A81-A2E327433F4C}" type="parTrans" cxnId="{1519C6EA-A3C4-434C-BCC9-36F96AD2FC24}">
      <dgm:prSet/>
      <dgm:spPr/>
      <dgm:t>
        <a:bodyPr/>
        <a:lstStyle/>
        <a:p>
          <a:endParaRPr lang="en-US"/>
        </a:p>
      </dgm:t>
    </dgm:pt>
    <dgm:pt modelId="{C773BC9F-7E70-4685-9AB4-902C7066199B}" type="sibTrans" cxnId="{1519C6EA-A3C4-434C-BCC9-36F96AD2FC24}">
      <dgm:prSet/>
      <dgm:spPr/>
      <dgm:t>
        <a:bodyPr/>
        <a:lstStyle/>
        <a:p>
          <a:endParaRPr lang="en-US"/>
        </a:p>
      </dgm:t>
    </dgm:pt>
    <dgm:pt modelId="{71A7A2D5-8A32-43B7-A4FE-A4749CEB4645}">
      <dgm:prSet phldrT="[Text]" custT="1"/>
      <dgm:spPr>
        <a:noFill/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pPr algn="r"/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rPr>
            <a:t>로그인을 하지않은 비가입자로 부터 전화번호 기준으로 예약을 받거나 고객들의 문의내용을 해결해주는 역할</a:t>
          </a:r>
          <a:endParaRPr lang="en-US" sz="1050" b="0" dirty="0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</a:endParaRPr>
        </a:p>
      </dgm:t>
    </dgm:pt>
    <dgm:pt modelId="{D92B9863-C5D7-40F0-BDBD-6F5787D2AD20}" type="parTrans" cxnId="{990B81C6-E2A2-412D-9EF7-E25B65324B8F}">
      <dgm:prSet/>
      <dgm:spPr/>
      <dgm:t>
        <a:bodyPr/>
        <a:lstStyle/>
        <a:p>
          <a:endParaRPr lang="en-US"/>
        </a:p>
      </dgm:t>
    </dgm:pt>
    <dgm:pt modelId="{A44C8E3C-85F3-4E90-8F1C-84BBA076822C}" type="sibTrans" cxnId="{990B81C6-E2A2-412D-9EF7-E25B65324B8F}">
      <dgm:prSet/>
      <dgm:spPr/>
      <dgm:t>
        <a:bodyPr/>
        <a:lstStyle/>
        <a:p>
          <a:endParaRPr lang="en-US"/>
        </a:p>
      </dgm:t>
    </dgm:pt>
    <dgm:pt modelId="{4B386EAD-7ABE-4EEA-9E81-E5F924359186}">
      <dgm:prSet phldrT="[Text]"/>
      <dgm:spPr>
        <a:solidFill>
          <a:srgbClr val="DB4041"/>
        </a:solidFill>
        <a:ln>
          <a:noFill/>
        </a:ln>
      </dgm:spPr>
      <dgm:t>
        <a:bodyPr/>
        <a:lstStyle/>
        <a:p>
          <a:r>
            <a:rPr lang="en-US" b="0" dirty="0">
              <a:latin typeface="+mj-ea"/>
              <a:ea typeface="+mj-ea"/>
            </a:rPr>
            <a:t/>
          </a:r>
          <a:br>
            <a:rPr lang="en-US" b="0" dirty="0">
              <a:latin typeface="+mj-ea"/>
              <a:ea typeface="+mj-ea"/>
            </a:rPr>
          </a:br>
          <a:r>
            <a:rPr lang="en-US" b="0" dirty="0">
              <a:latin typeface="+mj-ea"/>
              <a:ea typeface="+mj-ea"/>
            </a:rPr>
            <a:t/>
          </a:r>
          <a:br>
            <a:rPr lang="en-US" b="0" dirty="0">
              <a:latin typeface="+mj-ea"/>
              <a:ea typeface="+mj-ea"/>
            </a:rPr>
          </a:br>
          <a:endParaRPr lang="en-US" b="0" dirty="0">
            <a:latin typeface="+mj-ea"/>
            <a:ea typeface="+mj-ea"/>
          </a:endParaRPr>
        </a:p>
        <a:p>
          <a:r>
            <a:rPr lang="ko-KR" altLang="en-US" b="0" dirty="0">
              <a:latin typeface="+mj-ea"/>
              <a:ea typeface="+mj-ea"/>
            </a:rPr>
            <a:t>렌터카 중개업체 관리 시스템</a:t>
          </a:r>
          <a:endParaRPr lang="en-US" b="0" dirty="0">
            <a:latin typeface="+mj-ea"/>
            <a:ea typeface="+mj-ea"/>
          </a:endParaRPr>
        </a:p>
      </dgm:t>
    </dgm:pt>
    <dgm:pt modelId="{56CC4981-899D-4C6A-9D50-A4D0406422C6}" type="parTrans" cxnId="{5BA786E6-0538-4496-ADA3-B3183F9B8646}">
      <dgm:prSet/>
      <dgm:spPr/>
      <dgm:t>
        <a:bodyPr/>
        <a:lstStyle/>
        <a:p>
          <a:endParaRPr lang="en-US"/>
        </a:p>
      </dgm:t>
    </dgm:pt>
    <dgm:pt modelId="{685727E0-DEB2-46D8-B645-EBE9C0760A98}" type="sibTrans" cxnId="{5BA786E6-0538-4496-ADA3-B3183F9B8646}">
      <dgm:prSet/>
      <dgm:spPr/>
      <dgm:t>
        <a:bodyPr/>
        <a:lstStyle/>
        <a:p>
          <a:endParaRPr lang="en-US"/>
        </a:p>
      </dgm:t>
    </dgm:pt>
    <dgm:pt modelId="{CDF78655-459A-42AB-BAEF-BBCDC7BC6BE8}">
      <dgm:prSet phldrT="[Text]" custT="1"/>
      <dgm:spPr>
        <a:noFill/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pPr algn="r"/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rPr>
            <a:t>렌터카 중개업체 관리</a:t>
          </a:r>
          <a:endParaRPr lang="en-US" sz="1100" b="0" dirty="0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</a:endParaRPr>
        </a:p>
      </dgm:t>
    </dgm:pt>
    <dgm:pt modelId="{E9AD28A9-9466-439C-A22A-E1ECFE96D874}" type="parTrans" cxnId="{696029C6-34DB-4839-8252-EAA6D3DFB7EB}">
      <dgm:prSet/>
      <dgm:spPr/>
      <dgm:t>
        <a:bodyPr/>
        <a:lstStyle/>
        <a:p>
          <a:endParaRPr lang="en-US"/>
        </a:p>
      </dgm:t>
    </dgm:pt>
    <dgm:pt modelId="{50BCE622-796A-4E7B-8801-F54FBA243957}" type="sibTrans" cxnId="{696029C6-34DB-4839-8252-EAA6D3DFB7EB}">
      <dgm:prSet/>
      <dgm:spPr/>
      <dgm:t>
        <a:bodyPr/>
        <a:lstStyle/>
        <a:p>
          <a:endParaRPr lang="en-US"/>
        </a:p>
      </dgm:t>
    </dgm:pt>
    <dgm:pt modelId="{453DFC3D-A47E-474A-B8AD-6739240F9438}">
      <dgm:prSet phldrT="[Text]"/>
      <dgm:spPr>
        <a:solidFill>
          <a:srgbClr val="DB4041"/>
        </a:solidFill>
        <a:ln>
          <a:noFill/>
        </a:ln>
      </dgm:spPr>
      <dgm:t>
        <a:bodyPr/>
        <a:lstStyle/>
        <a:p>
          <a:r>
            <a:rPr lang="en-US" b="0" dirty="0">
              <a:latin typeface="+mj-ea"/>
              <a:ea typeface="+mj-ea"/>
            </a:rPr>
            <a:t/>
          </a:r>
          <a:br>
            <a:rPr lang="en-US" b="0" dirty="0">
              <a:latin typeface="+mj-ea"/>
              <a:ea typeface="+mj-ea"/>
            </a:rPr>
          </a:br>
          <a:endParaRPr lang="en-US" b="0" dirty="0">
            <a:latin typeface="+mj-ea"/>
            <a:ea typeface="+mj-ea"/>
          </a:endParaRPr>
        </a:p>
        <a:p>
          <a:r>
            <a:rPr lang="ko-KR" altLang="en-US" b="0" dirty="0">
              <a:latin typeface="+mj-ea"/>
              <a:ea typeface="+mj-ea"/>
            </a:rPr>
            <a:t>고객 관리 시스템</a:t>
          </a:r>
          <a:endParaRPr lang="en-US" altLang="ko-KR" b="0" dirty="0">
            <a:latin typeface="+mj-ea"/>
            <a:ea typeface="+mj-ea"/>
          </a:endParaRPr>
        </a:p>
      </dgm:t>
    </dgm:pt>
    <dgm:pt modelId="{D65BB671-3903-401E-AF5A-9AD88C033CD3}" type="parTrans" cxnId="{88B6E3FA-7C8C-4D2F-979F-592CE7103818}">
      <dgm:prSet/>
      <dgm:spPr/>
      <dgm:t>
        <a:bodyPr/>
        <a:lstStyle/>
        <a:p>
          <a:endParaRPr lang="en-US"/>
        </a:p>
      </dgm:t>
    </dgm:pt>
    <dgm:pt modelId="{68307F32-FF2C-4AB0-B598-E33EF1A43738}" type="sibTrans" cxnId="{88B6E3FA-7C8C-4D2F-979F-592CE7103818}">
      <dgm:prSet/>
      <dgm:spPr/>
      <dgm:t>
        <a:bodyPr/>
        <a:lstStyle/>
        <a:p>
          <a:endParaRPr lang="en-US"/>
        </a:p>
      </dgm:t>
    </dgm:pt>
    <dgm:pt modelId="{8AA1F144-D57A-4944-AC5B-7FB24A72A8B6}">
      <dgm:prSet phldrT="[Text]" custT="1"/>
      <dgm:spPr>
        <a:noFill/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r>
            <a:rPr lang="ko-KR" altLang="en-US" sz="1200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rPr>
            <a:t>고객들의 예약</a:t>
          </a:r>
          <a:r>
            <a:rPr lang="en-US" altLang="ko-KR" sz="1200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rPr>
            <a:t>, </a:t>
          </a:r>
          <a:r>
            <a:rPr lang="ko-KR" altLang="en-US" sz="1200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rPr>
            <a:t>결제정보</a:t>
          </a:r>
          <a:endParaRPr lang="en-US" sz="1200" b="0" dirty="0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</a:endParaRPr>
        </a:p>
      </dgm:t>
    </dgm:pt>
    <dgm:pt modelId="{2669F6C9-4FE1-405E-9BE8-1F3E4C8CFDBB}" type="parTrans" cxnId="{AA27C1D5-6C5A-4918-9E24-CA0936044F0E}">
      <dgm:prSet/>
      <dgm:spPr/>
      <dgm:t>
        <a:bodyPr/>
        <a:lstStyle/>
        <a:p>
          <a:endParaRPr lang="en-US"/>
        </a:p>
      </dgm:t>
    </dgm:pt>
    <dgm:pt modelId="{90EC5374-D1FF-4B6D-968F-31DE586BEFE6}" type="sibTrans" cxnId="{AA27C1D5-6C5A-4918-9E24-CA0936044F0E}">
      <dgm:prSet/>
      <dgm:spPr/>
      <dgm:t>
        <a:bodyPr/>
        <a:lstStyle/>
        <a:p>
          <a:endParaRPr lang="en-US"/>
        </a:p>
      </dgm:t>
    </dgm:pt>
    <dgm:pt modelId="{3A5DA399-C553-40E4-A0F0-C0810760B642}">
      <dgm:prSet phldrT="[Text]"/>
      <dgm:spPr>
        <a:solidFill>
          <a:srgbClr val="DB4041"/>
        </a:solidFill>
        <a:ln>
          <a:noFill/>
        </a:ln>
      </dgm:spPr>
      <dgm:t>
        <a:bodyPr/>
        <a:lstStyle/>
        <a:p>
          <a:r>
            <a:rPr lang="ko-KR" altLang="en-US" b="0" dirty="0">
              <a:latin typeface="+mj-ea"/>
              <a:ea typeface="+mj-ea"/>
            </a:rPr>
            <a:t>고객 응대 시스템</a:t>
          </a:r>
          <a:endParaRPr lang="en-US" b="0" dirty="0">
            <a:latin typeface="+mj-ea"/>
            <a:ea typeface="+mj-ea"/>
          </a:endParaRPr>
        </a:p>
      </dgm:t>
    </dgm:pt>
    <dgm:pt modelId="{3C6A6BD4-04F2-48F1-B673-C19379981C50}" type="sibTrans" cxnId="{413AB235-F3BB-4AE5-8555-D32133F5AB17}">
      <dgm:prSet/>
      <dgm:spPr/>
      <dgm:t>
        <a:bodyPr/>
        <a:lstStyle/>
        <a:p>
          <a:endParaRPr lang="en-US"/>
        </a:p>
      </dgm:t>
    </dgm:pt>
    <dgm:pt modelId="{20E13E3F-1C5E-4C67-9CDE-9FE12D286389}" type="parTrans" cxnId="{413AB235-F3BB-4AE5-8555-D32133F5AB17}">
      <dgm:prSet/>
      <dgm:spPr/>
      <dgm:t>
        <a:bodyPr/>
        <a:lstStyle/>
        <a:p>
          <a:endParaRPr lang="en-US"/>
        </a:p>
      </dgm:t>
    </dgm:pt>
    <dgm:pt modelId="{A6F5D66F-7091-4AD6-BDF5-2CE9212D4133}">
      <dgm:prSet phldrT="[Text]" custT="1"/>
      <dgm:spPr>
        <a:noFill/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r>
            <a:rPr lang="ko-KR" altLang="en-US" sz="1200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rPr>
            <a:t>악성고객 정보 관리등</a:t>
          </a:r>
          <a:endParaRPr lang="en-US" sz="1200" b="0" dirty="0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</a:endParaRPr>
        </a:p>
      </dgm:t>
    </dgm:pt>
    <dgm:pt modelId="{89299C5D-B4E8-415A-A795-CC79F1067F5F}" type="parTrans" cxnId="{8653B835-79E8-42B9-BA1F-7F4887DEB034}">
      <dgm:prSet/>
      <dgm:spPr/>
      <dgm:t>
        <a:bodyPr/>
        <a:lstStyle/>
        <a:p>
          <a:pPr latinLnBrk="1"/>
          <a:endParaRPr lang="ko-KR" altLang="en-US"/>
        </a:p>
      </dgm:t>
    </dgm:pt>
    <dgm:pt modelId="{A71108B7-F018-4C44-B362-03FC85507C87}" type="sibTrans" cxnId="{8653B835-79E8-42B9-BA1F-7F4887DEB034}">
      <dgm:prSet/>
      <dgm:spPr/>
      <dgm:t>
        <a:bodyPr/>
        <a:lstStyle/>
        <a:p>
          <a:pPr latinLnBrk="1"/>
          <a:endParaRPr lang="ko-KR" altLang="en-US"/>
        </a:p>
      </dgm:t>
    </dgm:pt>
    <dgm:pt modelId="{CB91FDB7-9BD7-40BE-9948-A2D2B58358FF}">
      <dgm:prSet phldrT="[Text]" custT="1"/>
      <dgm:spPr>
        <a:noFill/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pPr algn="r"/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rPr>
            <a:t>계약관리</a:t>
          </a:r>
          <a:endParaRPr lang="en-US" sz="1100" b="0" dirty="0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</a:endParaRPr>
        </a:p>
      </dgm:t>
    </dgm:pt>
    <dgm:pt modelId="{B970FEA9-0F77-4336-A21D-21993E55E183}" type="parTrans" cxnId="{C6E1D346-F116-43FC-8A0E-F8F5D9420DF2}">
      <dgm:prSet/>
      <dgm:spPr/>
      <dgm:t>
        <a:bodyPr/>
        <a:lstStyle/>
        <a:p>
          <a:pPr latinLnBrk="1"/>
          <a:endParaRPr lang="ko-KR" altLang="en-US"/>
        </a:p>
      </dgm:t>
    </dgm:pt>
    <dgm:pt modelId="{C0F97B9B-4B26-4C62-A358-7A4016D1913D}" type="sibTrans" cxnId="{C6E1D346-F116-43FC-8A0E-F8F5D9420DF2}">
      <dgm:prSet/>
      <dgm:spPr/>
      <dgm:t>
        <a:bodyPr/>
        <a:lstStyle/>
        <a:p>
          <a:pPr latinLnBrk="1"/>
          <a:endParaRPr lang="ko-KR" altLang="en-US"/>
        </a:p>
      </dgm:t>
    </dgm:pt>
    <dgm:pt modelId="{4AFBF2F9-BFBB-4450-B009-7C7A345E94D6}">
      <dgm:prSet phldrT="[Text]" custT="1"/>
      <dgm:spPr>
        <a:noFill/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pPr algn="r"/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rPr>
            <a:t>수수료 및 매출 관리</a:t>
          </a:r>
          <a:endParaRPr lang="en-US" sz="1100" b="0" dirty="0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</a:endParaRPr>
        </a:p>
      </dgm:t>
    </dgm:pt>
    <dgm:pt modelId="{5B447BCC-C355-42F6-947E-138AB4F514E3}" type="parTrans" cxnId="{4C524E65-B552-43D8-A187-E2F7EA384B56}">
      <dgm:prSet/>
      <dgm:spPr/>
      <dgm:t>
        <a:bodyPr/>
        <a:lstStyle/>
        <a:p>
          <a:pPr latinLnBrk="1"/>
          <a:endParaRPr lang="ko-KR" altLang="en-US"/>
        </a:p>
      </dgm:t>
    </dgm:pt>
    <dgm:pt modelId="{92B6A7EE-ACC7-4B8D-BD02-E6C63A4EDC46}" type="sibTrans" cxnId="{4C524E65-B552-43D8-A187-E2F7EA384B56}">
      <dgm:prSet/>
      <dgm:spPr/>
      <dgm:t>
        <a:bodyPr/>
        <a:lstStyle/>
        <a:p>
          <a:pPr latinLnBrk="1"/>
          <a:endParaRPr lang="ko-KR" altLang="en-US"/>
        </a:p>
      </dgm:t>
    </dgm:pt>
    <dgm:pt modelId="{321F2D6C-542C-40EE-B940-297AC4F59B79}" type="pres">
      <dgm:prSet presAssocID="{B12A4AFA-A222-4773-AC1C-5E51A832DDEB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73F8A0-D438-4808-A7B7-257D93D49D5A}" type="pres">
      <dgm:prSet presAssocID="{B12A4AFA-A222-4773-AC1C-5E51A832DDEB}" presName="children" presStyleCnt="0"/>
      <dgm:spPr/>
    </dgm:pt>
    <dgm:pt modelId="{CEAD62E6-91F0-4248-ABB5-2FFD4BDCFD91}" type="pres">
      <dgm:prSet presAssocID="{B12A4AFA-A222-4773-AC1C-5E51A832DDEB}" presName="child1group" presStyleCnt="0"/>
      <dgm:spPr/>
    </dgm:pt>
    <dgm:pt modelId="{733496B5-C5C8-4FAA-8CCC-1340C5D47861}" type="pres">
      <dgm:prSet presAssocID="{B12A4AFA-A222-4773-AC1C-5E51A832DDEB}" presName="child1" presStyleLbl="bgAcc1" presStyleIdx="0" presStyleCnt="4" custLinFactNeighborX="-2768"/>
      <dgm:spPr/>
      <dgm:t>
        <a:bodyPr/>
        <a:lstStyle/>
        <a:p>
          <a:pPr latinLnBrk="1"/>
          <a:endParaRPr lang="ko-KR" altLang="en-US"/>
        </a:p>
      </dgm:t>
    </dgm:pt>
    <dgm:pt modelId="{FB2C571E-3985-4623-A775-1E7BB48A0AFE}" type="pres">
      <dgm:prSet presAssocID="{B12A4AFA-A222-4773-AC1C-5E51A832DDEB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7FB5D2-6970-4DD7-B89B-63DA27F55A1E}" type="pres">
      <dgm:prSet presAssocID="{B12A4AFA-A222-4773-AC1C-5E51A832DDEB}" presName="child2group" presStyleCnt="0"/>
      <dgm:spPr/>
    </dgm:pt>
    <dgm:pt modelId="{AC8619E5-EDCC-4AC4-ACCE-4FF980E4CF78}" type="pres">
      <dgm:prSet presAssocID="{B12A4AFA-A222-4773-AC1C-5E51A832DDEB}" presName="child2" presStyleLbl="bgAcc1" presStyleIdx="1" presStyleCnt="4" custLinFactNeighborX="5573" custLinFactNeighborY="-3175"/>
      <dgm:spPr/>
      <dgm:t>
        <a:bodyPr/>
        <a:lstStyle/>
        <a:p>
          <a:pPr latinLnBrk="1"/>
          <a:endParaRPr lang="ko-KR" altLang="en-US"/>
        </a:p>
      </dgm:t>
    </dgm:pt>
    <dgm:pt modelId="{2FAC1672-FE80-4E2A-B4E2-3DDFCE90B891}" type="pres">
      <dgm:prSet presAssocID="{B12A4AFA-A222-4773-AC1C-5E51A832DDEB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006EBAC-BCD9-4E23-8552-2EB7B7E76102}" type="pres">
      <dgm:prSet presAssocID="{B12A4AFA-A222-4773-AC1C-5E51A832DDEB}" presName="child3group" presStyleCnt="0"/>
      <dgm:spPr/>
    </dgm:pt>
    <dgm:pt modelId="{7A0F846C-B35E-4F87-B19E-9FB8768B0601}" type="pres">
      <dgm:prSet presAssocID="{B12A4AFA-A222-4773-AC1C-5E51A832DDEB}" presName="child3" presStyleLbl="bgAcc1" presStyleIdx="2" presStyleCnt="4" custLinFactNeighborX="5748" custLinFactNeighborY="-5182"/>
      <dgm:spPr/>
      <dgm:t>
        <a:bodyPr/>
        <a:lstStyle/>
        <a:p>
          <a:pPr latinLnBrk="1"/>
          <a:endParaRPr lang="ko-KR" altLang="en-US"/>
        </a:p>
      </dgm:t>
    </dgm:pt>
    <dgm:pt modelId="{C20555D7-C346-4ED8-A0F3-4BE8029631BA}" type="pres">
      <dgm:prSet presAssocID="{B12A4AFA-A222-4773-AC1C-5E51A832DDEB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D5A8B6-E0BD-4DCC-ADCF-F39480AD8C25}" type="pres">
      <dgm:prSet presAssocID="{B12A4AFA-A222-4773-AC1C-5E51A832DDEB}" presName="child4group" presStyleCnt="0"/>
      <dgm:spPr/>
    </dgm:pt>
    <dgm:pt modelId="{74A623A9-1BD0-4320-AECA-D5414F87A1C7}" type="pres">
      <dgm:prSet presAssocID="{B12A4AFA-A222-4773-AC1C-5E51A832DDEB}" presName="child4" presStyleLbl="bgAcc1" presStyleIdx="3" presStyleCnt="4" custLinFactNeighborX="-4027" custLinFactNeighborY="-8644"/>
      <dgm:spPr/>
      <dgm:t>
        <a:bodyPr/>
        <a:lstStyle/>
        <a:p>
          <a:pPr latinLnBrk="1"/>
          <a:endParaRPr lang="ko-KR" altLang="en-US"/>
        </a:p>
      </dgm:t>
    </dgm:pt>
    <dgm:pt modelId="{5148F18B-7A12-4145-9304-3739846BE89B}" type="pres">
      <dgm:prSet presAssocID="{B12A4AFA-A222-4773-AC1C-5E51A832DDEB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26ABCF-9593-4279-B48C-9B47F55F698C}" type="pres">
      <dgm:prSet presAssocID="{B12A4AFA-A222-4773-AC1C-5E51A832DDEB}" presName="childPlaceholder" presStyleCnt="0"/>
      <dgm:spPr/>
    </dgm:pt>
    <dgm:pt modelId="{BAD945EB-608A-4D4E-BD42-A3721EC918A9}" type="pres">
      <dgm:prSet presAssocID="{B12A4AFA-A222-4773-AC1C-5E51A832DDEB}" presName="circle" presStyleCnt="0"/>
      <dgm:spPr/>
    </dgm:pt>
    <dgm:pt modelId="{5C51A7AA-8840-4763-83E5-22CD9FCFDEA6}" type="pres">
      <dgm:prSet presAssocID="{B12A4AFA-A222-4773-AC1C-5E51A832DDEB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5791E5-9F60-46F7-9FD1-06B1665D11B2}" type="pres">
      <dgm:prSet presAssocID="{B12A4AFA-A222-4773-AC1C-5E51A832DDEB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91BD5B-B56B-48A8-A095-C83E1C94715E}" type="pres">
      <dgm:prSet presAssocID="{B12A4AFA-A222-4773-AC1C-5E51A832DDEB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381BC92-2F74-494E-9B6F-1689633EF37E}" type="pres">
      <dgm:prSet presAssocID="{B12A4AFA-A222-4773-AC1C-5E51A832DDEB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F0A0AE-4AFA-4C17-A31F-3F04F3272B94}" type="pres">
      <dgm:prSet presAssocID="{B12A4AFA-A222-4773-AC1C-5E51A832DDEB}" presName="quadrantPlaceholder" presStyleCnt="0"/>
      <dgm:spPr/>
    </dgm:pt>
    <dgm:pt modelId="{AF27D161-B159-461E-9C58-CBF52AB2EB68}" type="pres">
      <dgm:prSet presAssocID="{B12A4AFA-A222-4773-AC1C-5E51A832DDEB}" presName="center1" presStyleLbl="fgShp" presStyleIdx="0" presStyleCnt="2"/>
      <dgm:spPr>
        <a:solidFill>
          <a:srgbClr val="FCFCFC"/>
        </a:solidFill>
        <a:ln>
          <a:noFill/>
        </a:ln>
      </dgm:spPr>
    </dgm:pt>
    <dgm:pt modelId="{CE20FF03-C5BF-4221-830E-5366548BDAA2}" type="pres">
      <dgm:prSet presAssocID="{B12A4AFA-A222-4773-AC1C-5E51A832DDEB}" presName="center2" presStyleLbl="fgShp" presStyleIdx="1" presStyleCnt="2"/>
      <dgm:spPr>
        <a:solidFill>
          <a:srgbClr val="FCFCFC"/>
        </a:solidFill>
        <a:ln>
          <a:noFill/>
        </a:ln>
      </dgm:spPr>
    </dgm:pt>
  </dgm:ptLst>
  <dgm:cxnLst>
    <dgm:cxn modelId="{413AB235-F3BB-4AE5-8555-D32133F5AB17}" srcId="{B12A4AFA-A222-4773-AC1C-5E51A832DDEB}" destId="{3A5DA399-C553-40E4-A0F0-C0810760B642}" srcOrd="1" destOrd="0" parTransId="{20E13E3F-1C5E-4C67-9CDE-9FE12D286389}" sibTransId="{3C6A6BD4-04F2-48F1-B673-C19379981C50}"/>
    <dgm:cxn modelId="{1519C6EA-A3C4-434C-BCC9-36F96AD2FC24}" srcId="{E9FFA0B5-DB2C-4B3A-B8D7-F80BE1352CF0}" destId="{BAB0BF7F-A564-49CE-9FF6-0EF344674F0A}" srcOrd="0" destOrd="0" parTransId="{1C16BED3-889C-4D30-8A81-A2E327433F4C}" sibTransId="{C773BC9F-7E70-4685-9AB4-902C7066199B}"/>
    <dgm:cxn modelId="{C2AF816D-27F7-1248-97D5-56112017B074}" type="presOf" srcId="{3A5DA399-C553-40E4-A0F0-C0810760B642}" destId="{F05791E5-9F60-46F7-9FD1-06B1665D11B2}" srcOrd="0" destOrd="0" presId="urn:microsoft.com/office/officeart/2005/8/layout/cycle4#1"/>
    <dgm:cxn modelId="{8CC9E01B-72A2-F845-8F1A-1DD0582EEC90}" type="presOf" srcId="{CDF78655-459A-42AB-BAEF-BBCDC7BC6BE8}" destId="{C20555D7-C346-4ED8-A0F3-4BE8029631BA}" srcOrd="1" destOrd="0" presId="urn:microsoft.com/office/officeart/2005/8/layout/cycle4#1"/>
    <dgm:cxn modelId="{4C524E65-B552-43D8-A187-E2F7EA384B56}" srcId="{4B386EAD-7ABE-4EEA-9E81-E5F924359186}" destId="{4AFBF2F9-BFBB-4450-B009-7C7A345E94D6}" srcOrd="2" destOrd="0" parTransId="{5B447BCC-C355-42F6-947E-138AB4F514E3}" sibTransId="{92B6A7EE-ACC7-4B8D-BD02-E6C63A4EDC46}"/>
    <dgm:cxn modelId="{64E5BA4E-3837-4477-B577-39CF7441D604}" srcId="{B12A4AFA-A222-4773-AC1C-5E51A832DDEB}" destId="{E9FFA0B5-DB2C-4B3A-B8D7-F80BE1352CF0}" srcOrd="0" destOrd="0" parTransId="{FB1BF3EC-531C-4F6F-B731-B07D5B11CC68}" sibTransId="{1F504B2F-29E2-418E-8AB6-C46B5EFC07B4}"/>
    <dgm:cxn modelId="{3AC9F804-89CC-7E44-A6D1-542E7697A476}" type="presOf" srcId="{BAB0BF7F-A564-49CE-9FF6-0EF344674F0A}" destId="{733496B5-C5C8-4FAA-8CCC-1340C5D47861}" srcOrd="0" destOrd="0" presId="urn:microsoft.com/office/officeart/2005/8/layout/cycle4#1"/>
    <dgm:cxn modelId="{AA27C1D5-6C5A-4918-9E24-CA0936044F0E}" srcId="{453DFC3D-A47E-474A-B8AD-6739240F9438}" destId="{8AA1F144-D57A-4944-AC5B-7FB24A72A8B6}" srcOrd="0" destOrd="0" parTransId="{2669F6C9-4FE1-405E-9BE8-1F3E4C8CFDBB}" sibTransId="{90EC5374-D1FF-4B6D-968F-31DE586BEFE6}"/>
    <dgm:cxn modelId="{775BE5F8-136B-441F-A49C-2C1AD14F47B8}" type="presOf" srcId="{A6F5D66F-7091-4AD6-BDF5-2CE9212D4133}" destId="{5148F18B-7A12-4145-9304-3739846BE89B}" srcOrd="1" destOrd="1" presId="urn:microsoft.com/office/officeart/2005/8/layout/cycle4#1"/>
    <dgm:cxn modelId="{A878D6D5-727D-2C49-AD7B-0B92B8EB2167}" type="presOf" srcId="{E9FFA0B5-DB2C-4B3A-B8D7-F80BE1352CF0}" destId="{5C51A7AA-8840-4763-83E5-22CD9FCFDEA6}" srcOrd="0" destOrd="0" presId="urn:microsoft.com/office/officeart/2005/8/layout/cycle4#1"/>
    <dgm:cxn modelId="{696029C6-34DB-4839-8252-EAA6D3DFB7EB}" srcId="{4B386EAD-7ABE-4EEA-9E81-E5F924359186}" destId="{CDF78655-459A-42AB-BAEF-BBCDC7BC6BE8}" srcOrd="0" destOrd="0" parTransId="{E9AD28A9-9466-439C-A22A-E1ECFE96D874}" sibTransId="{50BCE622-796A-4E7B-8801-F54FBA243957}"/>
    <dgm:cxn modelId="{B9CF7473-565B-4BD4-9D22-342925FEE5A3}" type="presOf" srcId="{4AFBF2F9-BFBB-4450-B009-7C7A345E94D6}" destId="{C20555D7-C346-4ED8-A0F3-4BE8029631BA}" srcOrd="1" destOrd="2" presId="urn:microsoft.com/office/officeart/2005/8/layout/cycle4#1"/>
    <dgm:cxn modelId="{A01B7F8D-139F-4B91-8732-FD91FBD78B6A}" type="presOf" srcId="{CB91FDB7-9BD7-40BE-9948-A2D2B58358FF}" destId="{7A0F846C-B35E-4F87-B19E-9FB8768B0601}" srcOrd="0" destOrd="1" presId="urn:microsoft.com/office/officeart/2005/8/layout/cycle4#1"/>
    <dgm:cxn modelId="{565E44EF-E3FC-4D71-8016-28C8D0149592}" type="presOf" srcId="{4AFBF2F9-BFBB-4450-B009-7C7A345E94D6}" destId="{7A0F846C-B35E-4F87-B19E-9FB8768B0601}" srcOrd="0" destOrd="2" presId="urn:microsoft.com/office/officeart/2005/8/layout/cycle4#1"/>
    <dgm:cxn modelId="{C12D60FE-8E2F-5341-B3A3-9F4EED2EC71D}" type="presOf" srcId="{71A7A2D5-8A32-43B7-A4FE-A4749CEB4645}" destId="{2FAC1672-FE80-4E2A-B4E2-3DDFCE90B891}" srcOrd="1" destOrd="0" presId="urn:microsoft.com/office/officeart/2005/8/layout/cycle4#1"/>
    <dgm:cxn modelId="{990B81C6-E2A2-412D-9EF7-E25B65324B8F}" srcId="{3A5DA399-C553-40E4-A0F0-C0810760B642}" destId="{71A7A2D5-8A32-43B7-A4FE-A4749CEB4645}" srcOrd="0" destOrd="0" parTransId="{D92B9863-C5D7-40F0-BDBD-6F5787D2AD20}" sibTransId="{A44C8E3C-85F3-4E90-8F1C-84BBA076822C}"/>
    <dgm:cxn modelId="{8653B835-79E8-42B9-BA1F-7F4887DEB034}" srcId="{453DFC3D-A47E-474A-B8AD-6739240F9438}" destId="{A6F5D66F-7091-4AD6-BDF5-2CE9212D4133}" srcOrd="1" destOrd="0" parTransId="{89299C5D-B4E8-415A-A795-CC79F1067F5F}" sibTransId="{A71108B7-F018-4C44-B362-03FC85507C87}"/>
    <dgm:cxn modelId="{5BA786E6-0538-4496-ADA3-B3183F9B8646}" srcId="{B12A4AFA-A222-4773-AC1C-5E51A832DDEB}" destId="{4B386EAD-7ABE-4EEA-9E81-E5F924359186}" srcOrd="2" destOrd="0" parTransId="{56CC4981-899D-4C6A-9D50-A4D0406422C6}" sibTransId="{685727E0-DEB2-46D8-B645-EBE9C0760A98}"/>
    <dgm:cxn modelId="{4C2EAF11-10F7-934B-A1CF-1E6A1A72E857}" type="presOf" srcId="{4B386EAD-7ABE-4EEA-9E81-E5F924359186}" destId="{9891BD5B-B56B-48A8-A095-C83E1C94715E}" srcOrd="0" destOrd="0" presId="urn:microsoft.com/office/officeart/2005/8/layout/cycle4#1"/>
    <dgm:cxn modelId="{A5812FBC-8DD7-5F44-A9EC-99EE2E464B4E}" type="presOf" srcId="{B12A4AFA-A222-4773-AC1C-5E51A832DDEB}" destId="{321F2D6C-542C-40EE-B940-297AC4F59B79}" srcOrd="0" destOrd="0" presId="urn:microsoft.com/office/officeart/2005/8/layout/cycle4#1"/>
    <dgm:cxn modelId="{F1C6B4F9-7F6E-0946-BA3B-B199710C4FAE}" type="presOf" srcId="{71A7A2D5-8A32-43B7-A4FE-A4749CEB4645}" destId="{AC8619E5-EDCC-4AC4-ACCE-4FF980E4CF78}" srcOrd="0" destOrd="0" presId="urn:microsoft.com/office/officeart/2005/8/layout/cycle4#1"/>
    <dgm:cxn modelId="{C6E1D346-F116-43FC-8A0E-F8F5D9420DF2}" srcId="{4B386EAD-7ABE-4EEA-9E81-E5F924359186}" destId="{CB91FDB7-9BD7-40BE-9948-A2D2B58358FF}" srcOrd="1" destOrd="0" parTransId="{B970FEA9-0F77-4336-A21D-21993E55E183}" sibTransId="{C0F97B9B-4B26-4C62-A358-7A4016D1913D}"/>
    <dgm:cxn modelId="{1AB8454F-C913-3244-999C-F20D5049FF9F}" type="presOf" srcId="{8AA1F144-D57A-4944-AC5B-7FB24A72A8B6}" destId="{74A623A9-1BD0-4320-AECA-D5414F87A1C7}" srcOrd="0" destOrd="0" presId="urn:microsoft.com/office/officeart/2005/8/layout/cycle4#1"/>
    <dgm:cxn modelId="{E871F096-75E9-44F4-888F-037E3E3FCC53}" type="presOf" srcId="{CB91FDB7-9BD7-40BE-9948-A2D2B58358FF}" destId="{C20555D7-C346-4ED8-A0F3-4BE8029631BA}" srcOrd="1" destOrd="1" presId="urn:microsoft.com/office/officeart/2005/8/layout/cycle4#1"/>
    <dgm:cxn modelId="{8D4555CD-8EF6-C549-BCCF-BD031715C2DC}" type="presOf" srcId="{453DFC3D-A47E-474A-B8AD-6739240F9438}" destId="{C381BC92-2F74-494E-9B6F-1689633EF37E}" srcOrd="0" destOrd="0" presId="urn:microsoft.com/office/officeart/2005/8/layout/cycle4#1"/>
    <dgm:cxn modelId="{88B6E3FA-7C8C-4D2F-979F-592CE7103818}" srcId="{B12A4AFA-A222-4773-AC1C-5E51A832DDEB}" destId="{453DFC3D-A47E-474A-B8AD-6739240F9438}" srcOrd="3" destOrd="0" parTransId="{D65BB671-3903-401E-AF5A-9AD88C033CD3}" sibTransId="{68307F32-FF2C-4AB0-B598-E33EF1A43738}"/>
    <dgm:cxn modelId="{6365017D-D9C4-EE4B-968A-335461F33BDA}" type="presOf" srcId="{CDF78655-459A-42AB-BAEF-BBCDC7BC6BE8}" destId="{7A0F846C-B35E-4F87-B19E-9FB8768B0601}" srcOrd="0" destOrd="0" presId="urn:microsoft.com/office/officeart/2005/8/layout/cycle4#1"/>
    <dgm:cxn modelId="{A818CB68-F3FD-E842-9B7B-42EA11628D65}" type="presOf" srcId="{8AA1F144-D57A-4944-AC5B-7FB24A72A8B6}" destId="{5148F18B-7A12-4145-9304-3739846BE89B}" srcOrd="1" destOrd="0" presId="urn:microsoft.com/office/officeart/2005/8/layout/cycle4#1"/>
    <dgm:cxn modelId="{9D2B8B45-7526-422C-95C7-BC83F16B5197}" type="presOf" srcId="{A6F5D66F-7091-4AD6-BDF5-2CE9212D4133}" destId="{74A623A9-1BD0-4320-AECA-D5414F87A1C7}" srcOrd="0" destOrd="1" presId="urn:microsoft.com/office/officeart/2005/8/layout/cycle4#1"/>
    <dgm:cxn modelId="{045FD376-06D1-E24F-991D-8E443CA6517C}" type="presOf" srcId="{BAB0BF7F-A564-49CE-9FF6-0EF344674F0A}" destId="{FB2C571E-3985-4623-A775-1E7BB48A0AFE}" srcOrd="1" destOrd="0" presId="urn:microsoft.com/office/officeart/2005/8/layout/cycle4#1"/>
    <dgm:cxn modelId="{5FC735C5-F4BD-B941-921E-CB2A243034EF}" type="presParOf" srcId="{321F2D6C-542C-40EE-B940-297AC4F59B79}" destId="{7A73F8A0-D438-4808-A7B7-257D93D49D5A}" srcOrd="0" destOrd="0" presId="urn:microsoft.com/office/officeart/2005/8/layout/cycle4#1"/>
    <dgm:cxn modelId="{68956CF7-120E-2143-A42F-2C9A477AF8B2}" type="presParOf" srcId="{7A73F8A0-D438-4808-A7B7-257D93D49D5A}" destId="{CEAD62E6-91F0-4248-ABB5-2FFD4BDCFD91}" srcOrd="0" destOrd="0" presId="urn:microsoft.com/office/officeart/2005/8/layout/cycle4#1"/>
    <dgm:cxn modelId="{09725219-2364-D346-B5A3-C27DA9F14762}" type="presParOf" srcId="{CEAD62E6-91F0-4248-ABB5-2FFD4BDCFD91}" destId="{733496B5-C5C8-4FAA-8CCC-1340C5D47861}" srcOrd="0" destOrd="0" presId="urn:microsoft.com/office/officeart/2005/8/layout/cycle4#1"/>
    <dgm:cxn modelId="{59DECB97-6A3A-BD4A-9E8B-4F2E6A2C792F}" type="presParOf" srcId="{CEAD62E6-91F0-4248-ABB5-2FFD4BDCFD91}" destId="{FB2C571E-3985-4623-A775-1E7BB48A0AFE}" srcOrd="1" destOrd="0" presId="urn:microsoft.com/office/officeart/2005/8/layout/cycle4#1"/>
    <dgm:cxn modelId="{A19D22EA-5DF7-EC47-868E-3E3F0E99E5EE}" type="presParOf" srcId="{7A73F8A0-D438-4808-A7B7-257D93D49D5A}" destId="{9D7FB5D2-6970-4DD7-B89B-63DA27F55A1E}" srcOrd="1" destOrd="0" presId="urn:microsoft.com/office/officeart/2005/8/layout/cycle4#1"/>
    <dgm:cxn modelId="{2E857737-A3AC-0143-AE80-A278C9DE8CC7}" type="presParOf" srcId="{9D7FB5D2-6970-4DD7-B89B-63DA27F55A1E}" destId="{AC8619E5-EDCC-4AC4-ACCE-4FF980E4CF78}" srcOrd="0" destOrd="0" presId="urn:microsoft.com/office/officeart/2005/8/layout/cycle4#1"/>
    <dgm:cxn modelId="{0E0C490B-A5CE-7B45-A956-54E88B6BEC9A}" type="presParOf" srcId="{9D7FB5D2-6970-4DD7-B89B-63DA27F55A1E}" destId="{2FAC1672-FE80-4E2A-B4E2-3DDFCE90B891}" srcOrd="1" destOrd="0" presId="urn:microsoft.com/office/officeart/2005/8/layout/cycle4#1"/>
    <dgm:cxn modelId="{ED7CADD6-6E45-1546-BE69-3F54BFC7288D}" type="presParOf" srcId="{7A73F8A0-D438-4808-A7B7-257D93D49D5A}" destId="{2006EBAC-BCD9-4E23-8552-2EB7B7E76102}" srcOrd="2" destOrd="0" presId="urn:microsoft.com/office/officeart/2005/8/layout/cycle4#1"/>
    <dgm:cxn modelId="{955A0C58-4B57-1E46-8F7D-09E0756E6C09}" type="presParOf" srcId="{2006EBAC-BCD9-4E23-8552-2EB7B7E76102}" destId="{7A0F846C-B35E-4F87-B19E-9FB8768B0601}" srcOrd="0" destOrd="0" presId="urn:microsoft.com/office/officeart/2005/8/layout/cycle4#1"/>
    <dgm:cxn modelId="{2C7B9C42-A7EF-094A-B306-6D46815C59DC}" type="presParOf" srcId="{2006EBAC-BCD9-4E23-8552-2EB7B7E76102}" destId="{C20555D7-C346-4ED8-A0F3-4BE8029631BA}" srcOrd="1" destOrd="0" presId="urn:microsoft.com/office/officeart/2005/8/layout/cycle4#1"/>
    <dgm:cxn modelId="{C9CDC0D3-7E73-C542-A02E-836D1CFF4E2D}" type="presParOf" srcId="{7A73F8A0-D438-4808-A7B7-257D93D49D5A}" destId="{37D5A8B6-E0BD-4DCC-ADCF-F39480AD8C25}" srcOrd="3" destOrd="0" presId="urn:microsoft.com/office/officeart/2005/8/layout/cycle4#1"/>
    <dgm:cxn modelId="{585973A1-21C4-7344-8CCE-4294B672C2A9}" type="presParOf" srcId="{37D5A8B6-E0BD-4DCC-ADCF-F39480AD8C25}" destId="{74A623A9-1BD0-4320-AECA-D5414F87A1C7}" srcOrd="0" destOrd="0" presId="urn:microsoft.com/office/officeart/2005/8/layout/cycle4#1"/>
    <dgm:cxn modelId="{59672013-5FFB-DE47-99DA-63B01B29B2B6}" type="presParOf" srcId="{37D5A8B6-E0BD-4DCC-ADCF-F39480AD8C25}" destId="{5148F18B-7A12-4145-9304-3739846BE89B}" srcOrd="1" destOrd="0" presId="urn:microsoft.com/office/officeart/2005/8/layout/cycle4#1"/>
    <dgm:cxn modelId="{A5553BD4-CECF-824F-9A48-D49E2FCBC80B}" type="presParOf" srcId="{7A73F8A0-D438-4808-A7B7-257D93D49D5A}" destId="{7A26ABCF-9593-4279-B48C-9B47F55F698C}" srcOrd="4" destOrd="0" presId="urn:microsoft.com/office/officeart/2005/8/layout/cycle4#1"/>
    <dgm:cxn modelId="{4ED3485C-02CD-5745-BD86-782AA624D7A3}" type="presParOf" srcId="{321F2D6C-542C-40EE-B940-297AC4F59B79}" destId="{BAD945EB-608A-4D4E-BD42-A3721EC918A9}" srcOrd="1" destOrd="0" presId="urn:microsoft.com/office/officeart/2005/8/layout/cycle4#1"/>
    <dgm:cxn modelId="{831ACFE4-A0A3-2344-B324-AEF9ED8CA186}" type="presParOf" srcId="{BAD945EB-608A-4D4E-BD42-A3721EC918A9}" destId="{5C51A7AA-8840-4763-83E5-22CD9FCFDEA6}" srcOrd="0" destOrd="0" presId="urn:microsoft.com/office/officeart/2005/8/layout/cycle4#1"/>
    <dgm:cxn modelId="{C6B24AEF-7228-C64F-B245-11227F6FD0A7}" type="presParOf" srcId="{BAD945EB-608A-4D4E-BD42-A3721EC918A9}" destId="{F05791E5-9F60-46F7-9FD1-06B1665D11B2}" srcOrd="1" destOrd="0" presId="urn:microsoft.com/office/officeart/2005/8/layout/cycle4#1"/>
    <dgm:cxn modelId="{74AD2D0A-DB8E-E04C-93BD-6DDC14B2B752}" type="presParOf" srcId="{BAD945EB-608A-4D4E-BD42-A3721EC918A9}" destId="{9891BD5B-B56B-48A8-A095-C83E1C94715E}" srcOrd="2" destOrd="0" presId="urn:microsoft.com/office/officeart/2005/8/layout/cycle4#1"/>
    <dgm:cxn modelId="{F126D416-5D72-DE4E-812B-08AB2BD019AB}" type="presParOf" srcId="{BAD945EB-608A-4D4E-BD42-A3721EC918A9}" destId="{C381BC92-2F74-494E-9B6F-1689633EF37E}" srcOrd="3" destOrd="0" presId="urn:microsoft.com/office/officeart/2005/8/layout/cycle4#1"/>
    <dgm:cxn modelId="{A051A5AB-DA71-7E46-9AAB-569BF8A817A9}" type="presParOf" srcId="{BAD945EB-608A-4D4E-BD42-A3721EC918A9}" destId="{53F0A0AE-4AFA-4C17-A31F-3F04F3272B94}" srcOrd="4" destOrd="0" presId="urn:microsoft.com/office/officeart/2005/8/layout/cycle4#1"/>
    <dgm:cxn modelId="{72901908-93C1-1E4E-9683-1D0F91D286D2}" type="presParOf" srcId="{321F2D6C-542C-40EE-B940-297AC4F59B79}" destId="{AF27D161-B159-461E-9C58-CBF52AB2EB68}" srcOrd="2" destOrd="0" presId="urn:microsoft.com/office/officeart/2005/8/layout/cycle4#1"/>
    <dgm:cxn modelId="{CDD398E5-AC16-E540-A549-FDE13BE866B2}" type="presParOf" srcId="{321F2D6C-542C-40EE-B940-297AC4F59B79}" destId="{CE20FF03-C5BF-4221-830E-5366548BDAA2}" srcOrd="3" destOrd="0" presId="urn:microsoft.com/office/officeart/2005/8/layout/cycle4#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9F5616-5719-4CB5-9B2E-86298D06E6C8}" type="doc">
      <dgm:prSet loTypeId="urn:microsoft.com/office/officeart/2005/8/layout/cycle3" loCatId="cycle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DB64A234-980C-4570-8877-BF5380BF6C1E}">
      <dgm:prSet phldrT="[텍스트]" custT="1"/>
      <dgm:spPr/>
      <dgm:t>
        <a:bodyPr/>
        <a:lstStyle/>
        <a:p>
          <a:pPr latinLnBrk="1"/>
          <a:r>
            <a:rPr lang="ko-KR" altLang="en-US" sz="18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김</a:t>
          </a:r>
          <a:endParaRPr lang="en-US" altLang="ko-KR" sz="18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  <a:p>
          <a:pPr latinLnBrk="1"/>
          <a:r>
            <a: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rPr>
            <a:t>고객시스템 담당</a:t>
          </a:r>
          <a:endParaRPr lang="en-US" altLang="ko-KR" sz="1100" dirty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latinLnBrk="1"/>
          <a:r>
            <a: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rPr>
            <a:t>고객시스템 디자인</a:t>
          </a:r>
          <a:endParaRPr lang="en-US" altLang="ko-KR" sz="1100" dirty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latinLnBrk="1"/>
          <a:r>
            <a: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rPr>
            <a:t>DB</a:t>
          </a:r>
          <a:r>
            <a: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rPr>
            <a:t>설계</a:t>
          </a:r>
          <a:endParaRPr lang="ko-KR" altLang="en-US" sz="900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DB5D912E-7BBB-4026-BFA9-ECAC6C3DB4F8}" type="parTrans" cxnId="{10896C20-BE3C-44F6-803C-6AEC97538B2F}">
      <dgm:prSet/>
      <dgm:spPr/>
      <dgm:t>
        <a:bodyPr/>
        <a:lstStyle/>
        <a:p>
          <a:pPr latinLnBrk="1"/>
          <a:endParaRPr lang="ko-KR" altLang="en-US" sz="8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A1D3E7F3-EC16-497C-B646-362DCAFAD6B9}" type="sibTrans" cxnId="{10896C20-BE3C-44F6-803C-6AEC97538B2F}">
      <dgm:prSet/>
      <dgm:spPr/>
      <dgm:t>
        <a:bodyPr/>
        <a:lstStyle/>
        <a:p>
          <a:pPr latinLnBrk="1"/>
          <a:endParaRPr lang="ko-KR" altLang="en-US" sz="8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A6B195F5-367C-486B-9FE9-DE517AC4DB87}">
      <dgm:prSet phldrT="[텍스트]" custT="1"/>
      <dgm:spPr/>
      <dgm:t>
        <a:bodyPr/>
        <a:lstStyle/>
        <a:p>
          <a:pPr latinLnBrk="1"/>
          <a:r>
            <a:rPr lang="ko-KR" altLang="en-US" sz="18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김</a:t>
          </a:r>
          <a:endParaRPr lang="en-US" altLang="ko-KR" sz="18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  <a:p>
          <a:pPr latinLnBrk="1"/>
          <a:r>
            <a: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rPr>
            <a:t>업체시스템 담당</a:t>
          </a:r>
          <a:endParaRPr lang="en-US" altLang="ko-KR" sz="1100" dirty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latinLnBrk="1"/>
          <a:r>
            <a: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rPr>
            <a:t>업체시스템 디자인</a:t>
          </a:r>
          <a:endParaRPr lang="en-US" altLang="ko-KR" sz="1100" dirty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latinLnBrk="1"/>
          <a:r>
            <a: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rPr>
            <a:t>DB</a:t>
          </a:r>
          <a:r>
            <a: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rPr>
            <a:t>설계</a:t>
          </a:r>
          <a:endParaRPr lang="ko-KR" altLang="en-US" sz="11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F2DC9332-F576-4D2A-A97B-A6934769D2AD}" type="parTrans" cxnId="{6C99ABE7-75B6-49E7-A812-2EF1C0965DD9}">
      <dgm:prSet/>
      <dgm:spPr/>
      <dgm:t>
        <a:bodyPr/>
        <a:lstStyle/>
        <a:p>
          <a:pPr latinLnBrk="1"/>
          <a:endParaRPr lang="ko-KR" altLang="en-US" sz="8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B4863A02-9231-4DEA-BF33-FC9C5F2D4694}" type="sibTrans" cxnId="{6C99ABE7-75B6-49E7-A812-2EF1C0965DD9}">
      <dgm:prSet/>
      <dgm:spPr/>
      <dgm:t>
        <a:bodyPr/>
        <a:lstStyle/>
        <a:p>
          <a:pPr latinLnBrk="1"/>
          <a:endParaRPr lang="ko-KR" altLang="en-US" sz="8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13D96313-D056-43B1-BA39-F6EAD4F9B439}">
      <dgm:prSet phldrT="[텍스트]" custT="1"/>
      <dgm:spPr/>
      <dgm:t>
        <a:bodyPr/>
        <a:lstStyle/>
        <a:p>
          <a:pPr latinLnBrk="1"/>
          <a:r>
            <a:rPr lang="ko-KR" altLang="en-US" sz="18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진</a:t>
          </a:r>
          <a:endParaRPr lang="en-US" altLang="ko-KR" sz="18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  <a:p>
          <a:pPr latinLnBrk="1"/>
          <a:r>
            <a: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rPr>
            <a:t>고객</a:t>
          </a:r>
          <a:r>
            <a: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rPr>
            <a:t>관리자 시스템 담당</a:t>
          </a:r>
          <a:endParaRPr lang="en-US" altLang="ko-KR" sz="1100" dirty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latinLnBrk="1"/>
          <a:r>
            <a: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rPr>
            <a:t>DB</a:t>
          </a:r>
          <a:r>
            <a: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rPr>
            <a:t>설계</a:t>
          </a:r>
          <a:r>
            <a: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rPr>
            <a:t>, DB</a:t>
          </a:r>
          <a:r>
            <a: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rPr>
            <a:t>테스트 데이터 작성</a:t>
          </a:r>
          <a:endParaRPr lang="en-US" altLang="ko-KR" sz="1100" dirty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latinLnBrk="1"/>
          <a:r>
            <a: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rPr>
            <a:t>PPT </a:t>
          </a:r>
          <a:r>
            <a: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rPr>
            <a:t>작성</a:t>
          </a:r>
          <a:endParaRPr lang="ko-KR" altLang="en-US" sz="11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57BA66E3-811F-473E-8858-E48168365412}" type="parTrans" cxnId="{D7A37B74-4F3D-4190-BEA3-5763D8BFC8A0}">
      <dgm:prSet/>
      <dgm:spPr/>
      <dgm:t>
        <a:bodyPr/>
        <a:lstStyle/>
        <a:p>
          <a:pPr latinLnBrk="1"/>
          <a:endParaRPr lang="ko-KR" altLang="en-US" sz="8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B6D8BBE9-41B8-4678-8EAE-D4FBD0309439}" type="sibTrans" cxnId="{D7A37B74-4F3D-4190-BEA3-5763D8BFC8A0}">
      <dgm:prSet/>
      <dgm:spPr/>
      <dgm:t>
        <a:bodyPr/>
        <a:lstStyle/>
        <a:p>
          <a:pPr latinLnBrk="1"/>
          <a:endParaRPr lang="ko-KR" altLang="en-US" sz="8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EB72520D-3A3E-4821-89EB-9671C0297F15}">
      <dgm:prSet phldrT="[텍스트]" custT="1"/>
      <dgm:spPr/>
      <dgm:t>
        <a:bodyPr/>
        <a:lstStyle/>
        <a:p>
          <a:pPr latinLnBrk="1"/>
          <a:r>
            <a:rPr lang="ko-KR" altLang="en-US" sz="18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최</a:t>
          </a:r>
          <a:endParaRPr lang="en-US" altLang="ko-KR" sz="11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  <a:p>
          <a:pPr latinLnBrk="1"/>
          <a:r>
            <a: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rPr>
            <a:t>업체시스템 담당</a:t>
          </a:r>
          <a:endParaRPr lang="en-US" altLang="ko-KR" sz="1100" dirty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latinLnBrk="1"/>
          <a:r>
            <a: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rPr>
            <a:t>업체시스템 디자인</a:t>
          </a:r>
          <a:endParaRPr lang="en-US" altLang="ko-KR" sz="1100" dirty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latinLnBrk="1"/>
          <a:r>
            <a: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rPr>
            <a:t>DB</a:t>
          </a:r>
          <a:r>
            <a: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rPr>
            <a:t>설계</a:t>
          </a:r>
          <a:r>
            <a: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rPr>
            <a:t>, DB</a:t>
          </a:r>
          <a:r>
            <a: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rPr>
            <a:t>테스트 데이터 작성</a:t>
          </a:r>
          <a:endParaRPr lang="ko-KR" altLang="en-US" sz="11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F6D74307-4D3E-4BA2-86F9-529939F0DDD6}" type="parTrans" cxnId="{53E86E06-3E23-4A7E-B8CB-580E66157611}">
      <dgm:prSet/>
      <dgm:spPr/>
      <dgm:t>
        <a:bodyPr/>
        <a:lstStyle/>
        <a:p>
          <a:pPr latinLnBrk="1"/>
          <a:endParaRPr lang="ko-KR" altLang="en-US" sz="8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2F2BEDFD-19A1-4FCA-B886-D486009CA346}" type="sibTrans" cxnId="{53E86E06-3E23-4A7E-B8CB-580E66157611}">
      <dgm:prSet/>
      <dgm:spPr/>
      <dgm:t>
        <a:bodyPr/>
        <a:lstStyle/>
        <a:p>
          <a:pPr latinLnBrk="1"/>
          <a:endParaRPr lang="ko-KR" altLang="en-US" sz="8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234A4D4E-0A16-45CF-B6AE-287BF7B4DC5C}">
      <dgm:prSet phldrT="[텍스트]" custT="1"/>
      <dgm:spPr/>
      <dgm:t>
        <a:bodyPr/>
        <a:lstStyle/>
        <a:p>
          <a:pPr latinLnBrk="1"/>
          <a:r>
            <a:rPr lang="ko-KR" altLang="en-US" sz="18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이</a:t>
          </a:r>
          <a:endParaRPr lang="en-US" altLang="ko-KR" sz="18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  <a:p>
          <a:pPr latinLnBrk="1"/>
          <a:r>
            <a: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rPr>
            <a:t>관리자 시스템 담당</a:t>
          </a:r>
          <a:endParaRPr lang="en-US" altLang="ko-KR" sz="1100" dirty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latinLnBrk="1"/>
          <a:r>
            <a: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rPr>
            <a:t>관리자 시스템 디자인</a:t>
          </a:r>
          <a:endParaRPr lang="en-US" altLang="ko-KR" sz="1100" dirty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latinLnBrk="1"/>
          <a:r>
            <a: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rPr>
            <a:t>DB</a:t>
          </a:r>
          <a:r>
            <a: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rPr>
            <a:t>설계</a:t>
          </a:r>
          <a:endParaRPr lang="ko-KR" altLang="en-US" sz="11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FE7DA586-B162-4E78-9927-5710FEBC5FD9}" type="sibTrans" cxnId="{A38D4D73-D5C9-40F3-A97F-F67D8FF23902}">
      <dgm:prSet/>
      <dgm:spPr/>
      <dgm:t>
        <a:bodyPr/>
        <a:lstStyle/>
        <a:p>
          <a:pPr latinLnBrk="1"/>
          <a:endParaRPr lang="ko-KR" altLang="en-US" sz="8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6469B3D3-8205-4447-B277-8EAF0389F93C}" type="parTrans" cxnId="{A38D4D73-D5C9-40F3-A97F-F67D8FF23902}">
      <dgm:prSet/>
      <dgm:spPr/>
      <dgm:t>
        <a:bodyPr/>
        <a:lstStyle/>
        <a:p>
          <a:pPr latinLnBrk="1"/>
          <a:endParaRPr lang="ko-KR" altLang="en-US" sz="8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94EB676C-870C-4FC6-9CE8-E0C623A9D0C0}" type="pres">
      <dgm:prSet presAssocID="{089F5616-5719-4CB5-9B2E-86298D06E6C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F59F98-7B35-4E65-BBC5-37350355288B}" type="pres">
      <dgm:prSet presAssocID="{089F5616-5719-4CB5-9B2E-86298D06E6C8}" presName="cycle" presStyleCnt="0"/>
      <dgm:spPr/>
    </dgm:pt>
    <dgm:pt modelId="{1329E140-ED57-4199-8506-5CA61243DF46}" type="pres">
      <dgm:prSet presAssocID="{DB64A234-980C-4570-8877-BF5380BF6C1E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E845EB-632C-481B-B6FD-EC7B267E2D38}" type="pres">
      <dgm:prSet presAssocID="{A1D3E7F3-EC16-497C-B646-362DCAFAD6B9}" presName="sibTransFirstNode" presStyleLbl="bgShp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A0211FF4-A863-4E5E-A31C-C882E6FD1BBD}" type="pres">
      <dgm:prSet presAssocID="{A6B195F5-367C-486B-9FE9-DE517AC4DB87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4E42A7-1B4E-40DD-9BF2-FA18ABFA463B}" type="pres">
      <dgm:prSet presAssocID="{234A4D4E-0A16-45CF-B6AE-287BF7B4DC5C}" presName="nodeFollowingNodes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B8BA90-570B-4C5D-A1DE-170B7BE4D5DC}" type="pres">
      <dgm:prSet presAssocID="{13D96313-D056-43B1-BA39-F6EAD4F9B439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E621F7-9091-44F4-83CE-53AAAFBD969B}" type="pres">
      <dgm:prSet presAssocID="{EB72520D-3A3E-4821-89EB-9671C0297F15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C99ABE7-75B6-49E7-A812-2EF1C0965DD9}" srcId="{089F5616-5719-4CB5-9B2E-86298D06E6C8}" destId="{A6B195F5-367C-486B-9FE9-DE517AC4DB87}" srcOrd="1" destOrd="0" parTransId="{F2DC9332-F576-4D2A-A97B-A6934769D2AD}" sibTransId="{B4863A02-9231-4DEA-BF33-FC9C5F2D4694}"/>
    <dgm:cxn modelId="{45639FF6-97AF-4BBC-978B-B1F7220550F7}" type="presOf" srcId="{A1D3E7F3-EC16-497C-B646-362DCAFAD6B9}" destId="{5DE845EB-632C-481B-B6FD-EC7B267E2D38}" srcOrd="0" destOrd="0" presId="urn:microsoft.com/office/officeart/2005/8/layout/cycle3"/>
    <dgm:cxn modelId="{D7A37B74-4F3D-4190-BEA3-5763D8BFC8A0}" srcId="{089F5616-5719-4CB5-9B2E-86298D06E6C8}" destId="{13D96313-D056-43B1-BA39-F6EAD4F9B439}" srcOrd="3" destOrd="0" parTransId="{57BA66E3-811F-473E-8858-E48168365412}" sibTransId="{B6D8BBE9-41B8-4678-8EAE-D4FBD0309439}"/>
    <dgm:cxn modelId="{46451ED4-CB35-4A9B-8147-0C926C0ED38A}" type="presOf" srcId="{089F5616-5719-4CB5-9B2E-86298D06E6C8}" destId="{94EB676C-870C-4FC6-9CE8-E0C623A9D0C0}" srcOrd="0" destOrd="0" presId="urn:microsoft.com/office/officeart/2005/8/layout/cycle3"/>
    <dgm:cxn modelId="{F3C70C82-6E96-4342-903E-372A2DE496AA}" type="presOf" srcId="{EB72520D-3A3E-4821-89EB-9671C0297F15}" destId="{85E621F7-9091-44F4-83CE-53AAAFBD969B}" srcOrd="0" destOrd="0" presId="urn:microsoft.com/office/officeart/2005/8/layout/cycle3"/>
    <dgm:cxn modelId="{267152CC-184B-41EC-8254-0616C8F93106}" type="presOf" srcId="{DB64A234-980C-4570-8877-BF5380BF6C1E}" destId="{1329E140-ED57-4199-8506-5CA61243DF46}" srcOrd="0" destOrd="0" presId="urn:microsoft.com/office/officeart/2005/8/layout/cycle3"/>
    <dgm:cxn modelId="{0D80F3DA-0EE8-4862-BB56-EBA498DF1E2A}" type="presOf" srcId="{A6B195F5-367C-486B-9FE9-DE517AC4DB87}" destId="{A0211FF4-A863-4E5E-A31C-C882E6FD1BBD}" srcOrd="0" destOrd="0" presId="urn:microsoft.com/office/officeart/2005/8/layout/cycle3"/>
    <dgm:cxn modelId="{A38D4D73-D5C9-40F3-A97F-F67D8FF23902}" srcId="{089F5616-5719-4CB5-9B2E-86298D06E6C8}" destId="{234A4D4E-0A16-45CF-B6AE-287BF7B4DC5C}" srcOrd="2" destOrd="0" parTransId="{6469B3D3-8205-4447-B277-8EAF0389F93C}" sibTransId="{FE7DA586-B162-4E78-9927-5710FEBC5FD9}"/>
    <dgm:cxn modelId="{808D530A-35C0-4E53-901D-16280E3A9178}" type="presOf" srcId="{13D96313-D056-43B1-BA39-F6EAD4F9B439}" destId="{D0B8BA90-570B-4C5D-A1DE-170B7BE4D5DC}" srcOrd="0" destOrd="0" presId="urn:microsoft.com/office/officeart/2005/8/layout/cycle3"/>
    <dgm:cxn modelId="{53E86E06-3E23-4A7E-B8CB-580E66157611}" srcId="{089F5616-5719-4CB5-9B2E-86298D06E6C8}" destId="{EB72520D-3A3E-4821-89EB-9671C0297F15}" srcOrd="4" destOrd="0" parTransId="{F6D74307-4D3E-4BA2-86F9-529939F0DDD6}" sibTransId="{2F2BEDFD-19A1-4FCA-B886-D486009CA346}"/>
    <dgm:cxn modelId="{10896C20-BE3C-44F6-803C-6AEC97538B2F}" srcId="{089F5616-5719-4CB5-9B2E-86298D06E6C8}" destId="{DB64A234-980C-4570-8877-BF5380BF6C1E}" srcOrd="0" destOrd="0" parTransId="{DB5D912E-7BBB-4026-BFA9-ECAC6C3DB4F8}" sibTransId="{A1D3E7F3-EC16-497C-B646-362DCAFAD6B9}"/>
    <dgm:cxn modelId="{F8ED5209-BD7D-4A59-B7F6-60EA6FF245E1}" type="presOf" srcId="{234A4D4E-0A16-45CF-B6AE-287BF7B4DC5C}" destId="{F24E42A7-1B4E-40DD-9BF2-FA18ABFA463B}" srcOrd="0" destOrd="0" presId="urn:microsoft.com/office/officeart/2005/8/layout/cycle3"/>
    <dgm:cxn modelId="{AB986379-76A3-4EDC-AB5D-8F24BF546717}" type="presParOf" srcId="{94EB676C-870C-4FC6-9CE8-E0C623A9D0C0}" destId="{5FF59F98-7B35-4E65-BBC5-37350355288B}" srcOrd="0" destOrd="0" presId="urn:microsoft.com/office/officeart/2005/8/layout/cycle3"/>
    <dgm:cxn modelId="{5D37FE80-3FB4-4E42-9451-F53B0343895A}" type="presParOf" srcId="{5FF59F98-7B35-4E65-BBC5-37350355288B}" destId="{1329E140-ED57-4199-8506-5CA61243DF46}" srcOrd="0" destOrd="0" presId="urn:microsoft.com/office/officeart/2005/8/layout/cycle3"/>
    <dgm:cxn modelId="{29C7671E-F3E5-4373-94FD-46EDDC9C3703}" type="presParOf" srcId="{5FF59F98-7B35-4E65-BBC5-37350355288B}" destId="{5DE845EB-632C-481B-B6FD-EC7B267E2D38}" srcOrd="1" destOrd="0" presId="urn:microsoft.com/office/officeart/2005/8/layout/cycle3"/>
    <dgm:cxn modelId="{5E99E8E8-BAD4-46E4-B672-B2EB804B6730}" type="presParOf" srcId="{5FF59F98-7B35-4E65-BBC5-37350355288B}" destId="{A0211FF4-A863-4E5E-A31C-C882E6FD1BBD}" srcOrd="2" destOrd="0" presId="urn:microsoft.com/office/officeart/2005/8/layout/cycle3"/>
    <dgm:cxn modelId="{C50721D7-DFA2-4976-BDD3-E33879A60002}" type="presParOf" srcId="{5FF59F98-7B35-4E65-BBC5-37350355288B}" destId="{F24E42A7-1B4E-40DD-9BF2-FA18ABFA463B}" srcOrd="3" destOrd="0" presId="urn:microsoft.com/office/officeart/2005/8/layout/cycle3"/>
    <dgm:cxn modelId="{E98AD973-50D0-4BFF-A478-87DE99B9A681}" type="presParOf" srcId="{5FF59F98-7B35-4E65-BBC5-37350355288B}" destId="{D0B8BA90-570B-4C5D-A1DE-170B7BE4D5DC}" srcOrd="4" destOrd="0" presId="urn:microsoft.com/office/officeart/2005/8/layout/cycle3"/>
    <dgm:cxn modelId="{2942F2E4-0E69-4755-B1E1-28C862E90776}" type="presParOf" srcId="{5FF59F98-7B35-4E65-BBC5-37350355288B}" destId="{85E621F7-9091-44F4-83CE-53AAAFBD969B}" srcOrd="5" destOrd="0" presId="urn:microsoft.com/office/officeart/2005/8/layout/cycle3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D1DD4-7DDA-4F8F-99BF-BECFEA75E5D7}" type="datetimeFigureOut">
              <a:rPr lang="ko-KR" altLang="en-US" smtClean="0"/>
              <a:pPr/>
              <a:t>2017-11-26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A3EFF-2DF6-4480-9FBD-877B0DC9FBB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65306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12025" y="656096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11/26/2017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2BBA7361-7AB8-4A33-9D2A-5082C82A54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69211601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12025" y="656096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11/26/2017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BBA7361-7AB8-4A33-9D2A-5082C82A54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0843651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12025" y="656096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11/26/2017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BBA7361-7AB8-4A33-9D2A-5082C82A54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87428283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0830097" y="6577911"/>
            <a:ext cx="1402083" cy="3216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0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2BBA7361-7AB8-4A33-9D2A-5082C82A5428}" type="slidenum">
              <a:rPr lang="ko-KR" altLang="en-US" sz="1200" b="0" i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endParaRPr lang="ko-KR" altLang="en-US" sz="1200" b="0" i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71552" y="73127"/>
            <a:ext cx="3631965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1600" b="0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마스터 제목 스타일 편집</a:t>
            </a:r>
            <a:endParaRPr lang="en-US" sz="1600" b="0" i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12192000" cy="465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i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4128924" y="2606902"/>
            <a:ext cx="7434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0" i="0" dirty="0">
                <a:solidFill>
                  <a:srgbClr val="FF00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4800" b="0" i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 렌터카 프로젝트</a:t>
            </a:r>
            <a:endParaRPr lang="en-US" altLang="ko-KR" sz="4800" b="0" i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5887738" y="3438657"/>
            <a:ext cx="6124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800" b="0" i="0" kern="1200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김 김 이 진 최</a:t>
            </a:r>
            <a:endParaRPr lang="ko-KR" altLang="en-US" sz="3600" b="0" i="0" kern="12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5622427" y="3513734"/>
            <a:ext cx="265311" cy="2277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i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0" y="6392487"/>
            <a:ext cx="12192000" cy="465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i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74058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4815" y="6602850"/>
            <a:ext cx="581893" cy="3216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A7361-7AB8-4A33-9D2A-5082C82A54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8224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0097" y="6577911"/>
            <a:ext cx="1402083" cy="32165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2BBA7361-7AB8-4A33-9D2A-5082C82A54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1552" y="73127"/>
            <a:ext cx="3631965" cy="317572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93865" y="1085792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176324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830097" y="6577911"/>
            <a:ext cx="1402083" cy="3216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0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2BBA7361-7AB8-4A33-9D2A-5082C82A5428}" type="slidenum">
              <a:rPr lang="ko-KR" altLang="en-US" sz="1200" b="0" i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endParaRPr lang="ko-KR" altLang="en-US" sz="1200" b="0" i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1552" y="73127"/>
            <a:ext cx="3631965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1600" b="0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마스터 제목 스타일 편집</a:t>
            </a:r>
            <a:endParaRPr lang="en-US" sz="1600" b="0" i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08411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12025" y="656096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11/26/2017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2BBA7361-7AB8-4A33-9D2A-5082C82A54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153409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12025" y="656096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11/26/2017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BBA7361-7AB8-4A33-9D2A-5082C82A54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93679783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12025" y="656096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11/26/2017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BBA7361-7AB8-4A33-9D2A-5082C82A54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06822581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312025" y="656096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11/26/2017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0830097" y="6577911"/>
            <a:ext cx="1402083" cy="3216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0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2BBA7361-7AB8-4A33-9D2A-5082C82A5428}" type="slidenum">
              <a:rPr lang="ko-KR" altLang="en-US" sz="1200" b="0" i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endParaRPr lang="ko-KR" altLang="en-US" sz="1200" b="0" i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71552" y="73127"/>
            <a:ext cx="3631965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1600" b="0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마스터 제목 스타일 편집</a:t>
            </a:r>
            <a:endParaRPr lang="en-US" sz="1600" b="0" i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4121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312025" y="656096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11/26/2017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BBA7361-7AB8-4A33-9D2A-5082C82A54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3690551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312025" y="656096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11/26/2017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53910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8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4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20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20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12025" y="656096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11/26/2017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BBA7361-7AB8-4A33-9D2A-5082C82A54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9926932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12025" y="656096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11/26/2017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BBA7361-7AB8-4A33-9D2A-5082C82A54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0650849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3218" y="65999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3509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BBA7361-7AB8-4A33-9D2A-5082C82A54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993" y="74817"/>
            <a:ext cx="381537" cy="286153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>
          <a:xfrm>
            <a:off x="116382" y="423952"/>
            <a:ext cx="119703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16382" y="6614047"/>
            <a:ext cx="119703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51"/>
          <p:cNvSpPr>
            <a:spLocks noChangeArrowheads="1"/>
          </p:cNvSpPr>
          <p:nvPr userDrawn="1"/>
        </p:nvSpPr>
        <p:spPr bwMode="auto">
          <a:xfrm>
            <a:off x="116381" y="6660495"/>
            <a:ext cx="2820784" cy="2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7205" tIns="33603" rIns="67205" bIns="33603">
            <a:spAutoFit/>
          </a:bodyPr>
          <a:lstStyle/>
          <a:p>
            <a:pPr defTabSz="672687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0" i="0" dirty="0">
                <a:solidFill>
                  <a:srgbClr val="FF00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kumimoji="0" lang="ko-KR" altLang="en-US" sz="1000" b="0" i="0" dirty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 </a:t>
            </a:r>
            <a:r>
              <a:rPr kumimoji="0" lang="ko-KR" altLang="en-US" sz="1000" b="0" i="0" dirty="0">
                <a:solidFill>
                  <a:srgbClr val="FF00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렌터카</a:t>
            </a:r>
            <a:r>
              <a:rPr kumimoji="0" lang="ko-KR" altLang="en-US" sz="1000" b="0" i="0" dirty="0">
                <a:solidFill>
                  <a:srgbClr val="8080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프로젝트</a:t>
            </a:r>
            <a:endParaRPr kumimoji="0" lang="en-US" altLang="ko-KR" sz="1000" b="0" i="0" dirty="0">
              <a:solidFill>
                <a:srgbClr val="8080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96736" y="74816"/>
            <a:ext cx="108067" cy="25875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0" i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780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661" r:id="rId14"/>
    <p:sldLayoutId id="2147483664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4"/>
          <p:cNvSpPr txBox="1">
            <a:spLocks/>
          </p:cNvSpPr>
          <p:nvPr/>
        </p:nvSpPr>
        <p:spPr>
          <a:xfrm>
            <a:off x="7297725" y="3966232"/>
            <a:ext cx="2288097" cy="25343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Last</a:t>
            </a:r>
            <a:r>
              <a:rPr lang="ko-KR" altLang="en-US" sz="14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Update: 2017.05.11</a:t>
            </a:r>
            <a:endParaRPr lang="ko-KR" altLang="en-US" sz="1400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051" y="2560258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28356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10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63338155"/>
              </p:ext>
            </p:extLst>
          </p:nvPr>
        </p:nvGraphicFramePr>
        <p:xfrm>
          <a:off x="1626811" y="678949"/>
          <a:ext cx="8936392" cy="577799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0564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266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266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266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75986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b="0" i="0" kern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20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제주렌트카</a:t>
                      </a:r>
                    </a:p>
                  </a:txBody>
                  <a:tcPr anchor="ctr">
                    <a:solidFill>
                      <a:srgbClr val="20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그린카</a:t>
                      </a:r>
                    </a:p>
                  </a:txBody>
                  <a:tcPr anchor="ctr">
                    <a:solidFill>
                      <a:srgbClr val="20BEC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i="0" kern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AJ</a:t>
                      </a:r>
                      <a:r>
                        <a:rPr lang="en-US" altLang="ko-KR" sz="1200" b="0" i="0" kern="1200" baseline="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i="0" kern="1200" baseline="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렌터카</a:t>
                      </a:r>
                      <a:endParaRPr lang="ko-KR" altLang="en-US" sz="1200" b="0" i="0" kern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20BEC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300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제공하는 </a:t>
                      </a:r>
                      <a:r>
                        <a:rPr lang="en-US" altLang="ko-KR" sz="1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</a:t>
                      </a:r>
                      <a:endParaRPr lang="en-US" altLang="ko-KR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실시간예약</a:t>
                      </a:r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예약조회</a:t>
                      </a:r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이용후기게시판</a:t>
                      </a:r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고객센터게시판</a:t>
                      </a:r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이용혜택</a:t>
                      </a:r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전자 결제</a:t>
                      </a:r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검색후 예약 관리</a:t>
                      </a:r>
                    </a:p>
                  </a:txBody>
                  <a:tcPr anchor="ctr">
                    <a:solidFill>
                      <a:schemeClr val="bg1"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게시판</a:t>
                      </a:r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공지사항</a:t>
                      </a:r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마이페이지</a:t>
                      </a:r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고객센터</a:t>
                      </a:r>
                    </a:p>
                    <a:p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실시간예약</a:t>
                      </a:r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다음에서 서비스제공</a:t>
                      </a:r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), </a:t>
                      </a:r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대여일</a:t>
                      </a:r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반납일로 위치검색</a:t>
                      </a:r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차종선택</a:t>
                      </a:r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특가상품 검색기능</a:t>
                      </a:r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차량이용후 후기작성 이미지도 업로드 가능</a:t>
                      </a:r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후기에 다른사람 추천기능</a:t>
                      </a:r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2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실시간 예약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비회원 예약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장기 렌터카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제주 렌터카 여행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렌탈 가이드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이벤트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제휴할인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고객센터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200" b="0" i="0" kern="1200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Quick Menu(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지점안내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요금안내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제주여행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차종안내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전화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300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사용자입장에서 복잡하지 않고 간결한 구조를 보여주며</a:t>
                      </a:r>
                    </a:p>
                    <a:p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예약검색시에도 마우스 클릭동선을 최소한할수 있는 형태를 띄고있음</a:t>
                      </a:r>
                    </a:p>
                    <a:p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 후 예약까지의 루트를 사용자의 편의에 맞추어 설계한 것이 눈에띔</a:t>
                      </a:r>
                    </a:p>
                  </a:txBody>
                  <a:tcPr anchor="ctr">
                    <a:solidFill>
                      <a:schemeClr val="bg1"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간편회원가입</a:t>
                      </a:r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</a:t>
                      </a:r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</a:t>
                      </a:r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메뉴들은 한눈에보기쉽게 자세한 설명과 인터페이스</a:t>
                      </a:r>
                    </a:p>
                    <a:p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실시간예약 지도에서 클릭만으로 모든게 가능해서 위치를 고르고 차량을조회해서 차와시간대를</a:t>
                      </a:r>
                    </a:p>
                    <a:p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조정할수있어서 쉽게사용할수있다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깔끔한 디자인</a:t>
                      </a:r>
                    </a:p>
                    <a:p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Main</a:t>
                      </a:r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꼭 필요한 기능만 표시</a:t>
                      </a:r>
                    </a:p>
                    <a:p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꼭 필요한 기능이 </a:t>
                      </a:r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quick</a:t>
                      </a:r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메뉴로 모든 페이지에 구성</a:t>
                      </a:r>
                    </a:p>
                    <a:p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처음 이용하는 사용자도 쉽게 사용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5803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불필요한 메뉴구성이나 사용하지않는 메뉴들이 간혹 있음</a:t>
                      </a:r>
                    </a:p>
                    <a:p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예약관련문의는 전화나 카카오톡메신저를 통해서만 가능한점이 아쉬움</a:t>
                      </a:r>
                    </a:p>
                  </a:txBody>
                  <a:tcPr anchor="ctr">
                    <a:solidFill>
                      <a:schemeClr val="bg1"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예약시 자량기본이미지는 나오나 실제차량상태가 어떤지 알수없음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불필요한 메뉴 구성 </a:t>
                      </a:r>
                    </a:p>
                    <a:p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 빌리러 온 사람한테 </a:t>
                      </a:r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</a:t>
                      </a:r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내차 팔기</a:t>
                      </a:r>
                      <a:r>
                        <a:rPr lang="en-US" altLang="ko-KR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 </a:t>
                      </a:r>
                      <a:r>
                        <a:rPr lang="ko-KR" altLang="en-US" sz="12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메뉴를 보여줌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제목 3"/>
          <p:cNvSpPr txBox="1">
            <a:spLocks/>
          </p:cNvSpPr>
          <p:nvPr/>
        </p:nvSpPr>
        <p:spPr>
          <a:xfrm>
            <a:off x="309923" y="73127"/>
            <a:ext cx="3238619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렌터카 관련 사이트 벤치마킹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704675" y="1574801"/>
            <a:ext cx="6478545" cy="4557551"/>
            <a:chOff x="603174" y="1491630"/>
            <a:chExt cx="4472882" cy="2610291"/>
          </a:xfrm>
        </p:grpSpPr>
        <p:graphicFrame>
          <p:nvGraphicFramePr>
            <p:cNvPr id="54" name="Diagram 53"/>
            <p:cNvGraphicFramePr/>
            <p:nvPr>
              <p:extLst>
                <p:ext uri="{D42A27DB-BD31-4B8C-83A1-F6EECF244321}">
                  <p14:modId xmlns="" xmlns:p14="http://schemas.microsoft.com/office/powerpoint/2010/main" val="31644636"/>
                </p:ext>
              </p:extLst>
            </p:nvPr>
          </p:nvGraphicFramePr>
          <p:xfrm>
            <a:off x="603174" y="1491630"/>
            <a:ext cx="4472882" cy="261029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35848" name="Freeform 6"/>
            <p:cNvSpPr>
              <a:spLocks/>
            </p:cNvSpPr>
            <p:nvPr/>
          </p:nvSpPr>
          <p:spPr bwMode="auto">
            <a:xfrm>
              <a:off x="2277921" y="2949792"/>
              <a:ext cx="285776" cy="273547"/>
            </a:xfrm>
            <a:custGeom>
              <a:avLst/>
              <a:gdLst>
                <a:gd name="T0" fmla="*/ 2147483646 w 376"/>
                <a:gd name="T1" fmla="*/ 2147483646 h 360"/>
                <a:gd name="T2" fmla="*/ 2147483646 w 376"/>
                <a:gd name="T3" fmla="*/ 2147483646 h 360"/>
                <a:gd name="T4" fmla="*/ 2147483646 w 376"/>
                <a:gd name="T5" fmla="*/ 2147483646 h 360"/>
                <a:gd name="T6" fmla="*/ 2147483646 w 376"/>
                <a:gd name="T7" fmla="*/ 2147483646 h 360"/>
                <a:gd name="T8" fmla="*/ 2147483646 w 376"/>
                <a:gd name="T9" fmla="*/ 2147483646 h 360"/>
                <a:gd name="T10" fmla="*/ 2147483646 w 376"/>
                <a:gd name="T11" fmla="*/ 2147483646 h 360"/>
                <a:gd name="T12" fmla="*/ 2147483646 w 376"/>
                <a:gd name="T13" fmla="*/ 0 h 360"/>
                <a:gd name="T14" fmla="*/ 2147483646 w 376"/>
                <a:gd name="T15" fmla="*/ 2147483646 h 360"/>
                <a:gd name="T16" fmla="*/ 2147483646 w 376"/>
                <a:gd name="T17" fmla="*/ 2147483646 h 360"/>
                <a:gd name="T18" fmla="*/ 2147483646 w 376"/>
                <a:gd name="T19" fmla="*/ 2147483646 h 360"/>
                <a:gd name="T20" fmla="*/ 2147483646 w 376"/>
                <a:gd name="T21" fmla="*/ 2147483646 h 360"/>
                <a:gd name="T22" fmla="*/ 2147483646 w 376"/>
                <a:gd name="T23" fmla="*/ 2147483646 h 360"/>
                <a:gd name="T24" fmla="*/ 2147483646 w 376"/>
                <a:gd name="T25" fmla="*/ 2147483646 h 360"/>
                <a:gd name="T26" fmla="*/ 0 w 376"/>
                <a:gd name="T27" fmla="*/ 2147483646 h 360"/>
                <a:gd name="T28" fmla="*/ 0 w 376"/>
                <a:gd name="T29" fmla="*/ 2147483646 h 360"/>
                <a:gd name="T30" fmla="*/ 2147483646 w 376"/>
                <a:gd name="T31" fmla="*/ 2147483646 h 360"/>
                <a:gd name="T32" fmla="*/ 2147483646 w 376"/>
                <a:gd name="T33" fmla="*/ 2147483646 h 360"/>
                <a:gd name="T34" fmla="*/ 2147483646 w 376"/>
                <a:gd name="T35" fmla="*/ 2147483646 h 360"/>
                <a:gd name="T36" fmla="*/ 2147483646 w 376"/>
                <a:gd name="T37" fmla="*/ 2147483646 h 36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76" h="360">
                  <a:moveTo>
                    <a:pt x="294" y="269"/>
                  </a:moveTo>
                  <a:cubicBezTo>
                    <a:pt x="245" y="251"/>
                    <a:pt x="229" y="236"/>
                    <a:pt x="229" y="203"/>
                  </a:cubicBezTo>
                  <a:cubicBezTo>
                    <a:pt x="229" y="184"/>
                    <a:pt x="244" y="190"/>
                    <a:pt x="251" y="154"/>
                  </a:cubicBezTo>
                  <a:cubicBezTo>
                    <a:pt x="254" y="140"/>
                    <a:pt x="267" y="154"/>
                    <a:pt x="269" y="120"/>
                  </a:cubicBezTo>
                  <a:cubicBezTo>
                    <a:pt x="269" y="107"/>
                    <a:pt x="262" y="104"/>
                    <a:pt x="262" y="104"/>
                  </a:cubicBezTo>
                  <a:cubicBezTo>
                    <a:pt x="262" y="104"/>
                    <a:pt x="266" y="84"/>
                    <a:pt x="267" y="68"/>
                  </a:cubicBezTo>
                  <a:cubicBezTo>
                    <a:pt x="269" y="49"/>
                    <a:pt x="256" y="0"/>
                    <a:pt x="188" y="0"/>
                  </a:cubicBezTo>
                  <a:cubicBezTo>
                    <a:pt x="119" y="0"/>
                    <a:pt x="107" y="49"/>
                    <a:pt x="108" y="68"/>
                  </a:cubicBezTo>
                  <a:cubicBezTo>
                    <a:pt x="110" y="84"/>
                    <a:pt x="113" y="104"/>
                    <a:pt x="113" y="104"/>
                  </a:cubicBezTo>
                  <a:cubicBezTo>
                    <a:pt x="113" y="104"/>
                    <a:pt x="106" y="107"/>
                    <a:pt x="106" y="120"/>
                  </a:cubicBezTo>
                  <a:cubicBezTo>
                    <a:pt x="109" y="154"/>
                    <a:pt x="122" y="140"/>
                    <a:pt x="125" y="154"/>
                  </a:cubicBezTo>
                  <a:cubicBezTo>
                    <a:pt x="131" y="190"/>
                    <a:pt x="146" y="184"/>
                    <a:pt x="146" y="203"/>
                  </a:cubicBezTo>
                  <a:cubicBezTo>
                    <a:pt x="146" y="236"/>
                    <a:pt x="131" y="251"/>
                    <a:pt x="81" y="269"/>
                  </a:cubicBezTo>
                  <a:cubicBezTo>
                    <a:pt x="32" y="287"/>
                    <a:pt x="0" y="305"/>
                    <a:pt x="0" y="318"/>
                  </a:cubicBezTo>
                  <a:cubicBezTo>
                    <a:pt x="0" y="330"/>
                    <a:pt x="0" y="360"/>
                    <a:pt x="0" y="360"/>
                  </a:cubicBezTo>
                  <a:cubicBezTo>
                    <a:pt x="188" y="360"/>
                    <a:pt x="188" y="360"/>
                    <a:pt x="188" y="360"/>
                  </a:cubicBezTo>
                  <a:cubicBezTo>
                    <a:pt x="376" y="360"/>
                    <a:pt x="376" y="360"/>
                    <a:pt x="376" y="360"/>
                  </a:cubicBezTo>
                  <a:cubicBezTo>
                    <a:pt x="376" y="360"/>
                    <a:pt x="376" y="330"/>
                    <a:pt x="376" y="318"/>
                  </a:cubicBezTo>
                  <a:cubicBezTo>
                    <a:pt x="376" y="305"/>
                    <a:pt x="344" y="287"/>
                    <a:pt x="294" y="2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849" name="Freeform 11"/>
            <p:cNvSpPr>
              <a:spLocks noEditPoints="1"/>
            </p:cNvSpPr>
            <p:nvPr/>
          </p:nvSpPr>
          <p:spPr bwMode="auto">
            <a:xfrm>
              <a:off x="2286150" y="1941680"/>
              <a:ext cx="296615" cy="298176"/>
            </a:xfrm>
            <a:custGeom>
              <a:avLst/>
              <a:gdLst>
                <a:gd name="T0" fmla="*/ 2147483646 w 402"/>
                <a:gd name="T1" fmla="*/ 2147483646 h 404"/>
                <a:gd name="T2" fmla="*/ 2147483646 w 402"/>
                <a:gd name="T3" fmla="*/ 2147483646 h 404"/>
                <a:gd name="T4" fmla="*/ 2147483646 w 402"/>
                <a:gd name="T5" fmla="*/ 2147483646 h 404"/>
                <a:gd name="T6" fmla="*/ 2147483646 w 402"/>
                <a:gd name="T7" fmla="*/ 2147483646 h 404"/>
                <a:gd name="T8" fmla="*/ 2147483646 w 402"/>
                <a:gd name="T9" fmla="*/ 2147483646 h 404"/>
                <a:gd name="T10" fmla="*/ 2147483646 w 402"/>
                <a:gd name="T11" fmla="*/ 2147483646 h 404"/>
                <a:gd name="T12" fmla="*/ 2147483646 w 402"/>
                <a:gd name="T13" fmla="*/ 2147483646 h 404"/>
                <a:gd name="T14" fmla="*/ 2147483646 w 402"/>
                <a:gd name="T15" fmla="*/ 2147483646 h 404"/>
                <a:gd name="T16" fmla="*/ 2147483646 w 402"/>
                <a:gd name="T17" fmla="*/ 2147483646 h 404"/>
                <a:gd name="T18" fmla="*/ 2147483646 w 402"/>
                <a:gd name="T19" fmla="*/ 2147483646 h 404"/>
                <a:gd name="T20" fmla="*/ 2147483646 w 402"/>
                <a:gd name="T21" fmla="*/ 2147483646 h 404"/>
                <a:gd name="T22" fmla="*/ 2147483646 w 402"/>
                <a:gd name="T23" fmla="*/ 2147483646 h 404"/>
                <a:gd name="T24" fmla="*/ 2147483646 w 402"/>
                <a:gd name="T25" fmla="*/ 2147483646 h 404"/>
                <a:gd name="T26" fmla="*/ 2147483646 w 402"/>
                <a:gd name="T27" fmla="*/ 2147483646 h 404"/>
                <a:gd name="T28" fmla="*/ 2147483646 w 402"/>
                <a:gd name="T29" fmla="*/ 2147483646 h 404"/>
                <a:gd name="T30" fmla="*/ 2147483646 w 402"/>
                <a:gd name="T31" fmla="*/ 2147483646 h 404"/>
                <a:gd name="T32" fmla="*/ 2147483646 w 402"/>
                <a:gd name="T33" fmla="*/ 2147483646 h 404"/>
                <a:gd name="T34" fmla="*/ 2147483646 w 402"/>
                <a:gd name="T35" fmla="*/ 2147483646 h 404"/>
                <a:gd name="T36" fmla="*/ 2147483646 w 402"/>
                <a:gd name="T37" fmla="*/ 2147483646 h 404"/>
                <a:gd name="T38" fmla="*/ 2147483646 w 402"/>
                <a:gd name="T39" fmla="*/ 2147483646 h 404"/>
                <a:gd name="T40" fmla="*/ 2147483646 w 402"/>
                <a:gd name="T41" fmla="*/ 2147483646 h 404"/>
                <a:gd name="T42" fmla="*/ 2147483646 w 402"/>
                <a:gd name="T43" fmla="*/ 2147483646 h 404"/>
                <a:gd name="T44" fmla="*/ 2147483646 w 402"/>
                <a:gd name="T45" fmla="*/ 2147483646 h 404"/>
                <a:gd name="T46" fmla="*/ 2147483646 w 402"/>
                <a:gd name="T47" fmla="*/ 2147483646 h 404"/>
                <a:gd name="T48" fmla="*/ 2147483646 w 402"/>
                <a:gd name="T49" fmla="*/ 2147483646 h 404"/>
                <a:gd name="T50" fmla="*/ 2147483646 w 402"/>
                <a:gd name="T51" fmla="*/ 2147483646 h 404"/>
                <a:gd name="T52" fmla="*/ 2147483646 w 402"/>
                <a:gd name="T53" fmla="*/ 2147483646 h 404"/>
                <a:gd name="T54" fmla="*/ 2147483646 w 402"/>
                <a:gd name="T55" fmla="*/ 2147483646 h 40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402" h="404">
                  <a:moveTo>
                    <a:pt x="381" y="10"/>
                  </a:moveTo>
                  <a:cubicBezTo>
                    <a:pt x="378" y="4"/>
                    <a:pt x="372" y="0"/>
                    <a:pt x="365" y="3"/>
                  </a:cubicBezTo>
                  <a:cubicBezTo>
                    <a:pt x="359" y="5"/>
                    <a:pt x="356" y="12"/>
                    <a:pt x="358" y="18"/>
                  </a:cubicBezTo>
                  <a:cubicBezTo>
                    <a:pt x="376" y="71"/>
                    <a:pt x="340" y="111"/>
                    <a:pt x="312" y="133"/>
                  </a:cubicBezTo>
                  <a:cubicBezTo>
                    <a:pt x="301" y="116"/>
                    <a:pt x="301" y="116"/>
                    <a:pt x="301" y="116"/>
                  </a:cubicBezTo>
                  <a:cubicBezTo>
                    <a:pt x="297" y="111"/>
                    <a:pt x="289" y="106"/>
                    <a:pt x="282" y="106"/>
                  </a:cubicBezTo>
                  <a:cubicBezTo>
                    <a:pt x="219" y="107"/>
                    <a:pt x="219" y="107"/>
                    <a:pt x="219" y="107"/>
                  </a:cubicBezTo>
                  <a:cubicBezTo>
                    <a:pt x="212" y="106"/>
                    <a:pt x="203" y="109"/>
                    <a:pt x="197" y="113"/>
                  </a:cubicBezTo>
                  <a:cubicBezTo>
                    <a:pt x="11" y="245"/>
                    <a:pt x="11" y="245"/>
                    <a:pt x="11" y="245"/>
                  </a:cubicBezTo>
                  <a:cubicBezTo>
                    <a:pt x="2" y="251"/>
                    <a:pt x="0" y="264"/>
                    <a:pt x="6" y="273"/>
                  </a:cubicBezTo>
                  <a:cubicBezTo>
                    <a:pt x="91" y="395"/>
                    <a:pt x="91" y="395"/>
                    <a:pt x="91" y="395"/>
                  </a:cubicBezTo>
                  <a:cubicBezTo>
                    <a:pt x="97" y="404"/>
                    <a:pt x="107" y="403"/>
                    <a:pt x="116" y="397"/>
                  </a:cubicBezTo>
                  <a:cubicBezTo>
                    <a:pt x="302" y="265"/>
                    <a:pt x="302" y="265"/>
                    <a:pt x="302" y="265"/>
                  </a:cubicBezTo>
                  <a:cubicBezTo>
                    <a:pt x="308" y="261"/>
                    <a:pt x="314" y="253"/>
                    <a:pt x="316" y="247"/>
                  </a:cubicBezTo>
                  <a:cubicBezTo>
                    <a:pt x="336" y="184"/>
                    <a:pt x="336" y="184"/>
                    <a:pt x="336" y="184"/>
                  </a:cubicBezTo>
                  <a:cubicBezTo>
                    <a:pt x="338" y="178"/>
                    <a:pt x="337" y="168"/>
                    <a:pt x="333" y="163"/>
                  </a:cubicBezTo>
                  <a:cubicBezTo>
                    <a:pt x="326" y="153"/>
                    <a:pt x="326" y="153"/>
                    <a:pt x="326" y="153"/>
                  </a:cubicBezTo>
                  <a:cubicBezTo>
                    <a:pt x="363" y="124"/>
                    <a:pt x="402" y="73"/>
                    <a:pt x="381" y="10"/>
                  </a:cubicBezTo>
                  <a:close/>
                  <a:moveTo>
                    <a:pt x="294" y="197"/>
                  </a:moveTo>
                  <a:cubicBezTo>
                    <a:pt x="280" y="207"/>
                    <a:pt x="260" y="204"/>
                    <a:pt x="250" y="189"/>
                  </a:cubicBezTo>
                  <a:cubicBezTo>
                    <a:pt x="240" y="175"/>
                    <a:pt x="243" y="155"/>
                    <a:pt x="258" y="144"/>
                  </a:cubicBezTo>
                  <a:cubicBezTo>
                    <a:pt x="269" y="136"/>
                    <a:pt x="284" y="137"/>
                    <a:pt x="295" y="145"/>
                  </a:cubicBezTo>
                  <a:cubicBezTo>
                    <a:pt x="289" y="148"/>
                    <a:pt x="285" y="150"/>
                    <a:pt x="285" y="150"/>
                  </a:cubicBezTo>
                  <a:cubicBezTo>
                    <a:pt x="279" y="153"/>
                    <a:pt x="276" y="160"/>
                    <a:pt x="279" y="166"/>
                  </a:cubicBezTo>
                  <a:cubicBezTo>
                    <a:pt x="281" y="171"/>
                    <a:pt x="285" y="173"/>
                    <a:pt x="290" y="173"/>
                  </a:cubicBezTo>
                  <a:cubicBezTo>
                    <a:pt x="292" y="173"/>
                    <a:pt x="293" y="173"/>
                    <a:pt x="295" y="172"/>
                  </a:cubicBezTo>
                  <a:cubicBezTo>
                    <a:pt x="299" y="170"/>
                    <a:pt x="303" y="168"/>
                    <a:pt x="307" y="165"/>
                  </a:cubicBezTo>
                  <a:cubicBezTo>
                    <a:pt x="309" y="177"/>
                    <a:pt x="304" y="190"/>
                    <a:pt x="294" y="1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850" name="Freeform 16"/>
            <p:cNvSpPr>
              <a:spLocks noEditPoints="1"/>
            </p:cNvSpPr>
            <p:nvPr/>
          </p:nvSpPr>
          <p:spPr bwMode="auto">
            <a:xfrm>
              <a:off x="3145539" y="1915038"/>
              <a:ext cx="209629" cy="285858"/>
            </a:xfrm>
            <a:custGeom>
              <a:avLst/>
              <a:gdLst>
                <a:gd name="T0" fmla="*/ 2147483646 w 293"/>
                <a:gd name="T1" fmla="*/ 2147483646 h 400"/>
                <a:gd name="T2" fmla="*/ 2147483646 w 293"/>
                <a:gd name="T3" fmla="*/ 2147483646 h 400"/>
                <a:gd name="T4" fmla="*/ 2147483646 w 293"/>
                <a:gd name="T5" fmla="*/ 2147483646 h 400"/>
                <a:gd name="T6" fmla="*/ 2147483646 w 293"/>
                <a:gd name="T7" fmla="*/ 2147483646 h 400"/>
                <a:gd name="T8" fmla="*/ 2147483646 w 293"/>
                <a:gd name="T9" fmla="*/ 2147483646 h 400"/>
                <a:gd name="T10" fmla="*/ 2147483646 w 293"/>
                <a:gd name="T11" fmla="*/ 2147483646 h 400"/>
                <a:gd name="T12" fmla="*/ 2147483646 w 293"/>
                <a:gd name="T13" fmla="*/ 2147483646 h 400"/>
                <a:gd name="T14" fmla="*/ 2147483646 w 293"/>
                <a:gd name="T15" fmla="*/ 2147483646 h 400"/>
                <a:gd name="T16" fmla="*/ 2147483646 w 293"/>
                <a:gd name="T17" fmla="*/ 0 h 400"/>
                <a:gd name="T18" fmla="*/ 2147483646 w 293"/>
                <a:gd name="T19" fmla="*/ 2147483646 h 400"/>
                <a:gd name="T20" fmla="*/ 2147483646 w 293"/>
                <a:gd name="T21" fmla="*/ 2147483646 h 400"/>
                <a:gd name="T22" fmla="*/ 2147483646 w 293"/>
                <a:gd name="T23" fmla="*/ 2147483646 h 400"/>
                <a:gd name="T24" fmla="*/ 2147483646 w 293"/>
                <a:gd name="T25" fmla="*/ 2147483646 h 400"/>
                <a:gd name="T26" fmla="*/ 2147483646 w 293"/>
                <a:gd name="T27" fmla="*/ 2147483646 h 400"/>
                <a:gd name="T28" fmla="*/ 2147483646 w 293"/>
                <a:gd name="T29" fmla="*/ 2147483646 h 400"/>
                <a:gd name="T30" fmla="*/ 2147483646 w 293"/>
                <a:gd name="T31" fmla="*/ 2147483646 h 400"/>
                <a:gd name="T32" fmla="*/ 2147483646 w 293"/>
                <a:gd name="T33" fmla="*/ 2147483646 h 400"/>
                <a:gd name="T34" fmla="*/ 2147483646 w 293"/>
                <a:gd name="T35" fmla="*/ 2147483646 h 400"/>
                <a:gd name="T36" fmla="*/ 2147483646 w 293"/>
                <a:gd name="T37" fmla="*/ 2147483646 h 400"/>
                <a:gd name="T38" fmla="*/ 2147483646 w 293"/>
                <a:gd name="T39" fmla="*/ 2147483646 h 4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93" h="400">
                  <a:moveTo>
                    <a:pt x="90" y="383"/>
                  </a:moveTo>
                  <a:cubicBezTo>
                    <a:pt x="106" y="393"/>
                    <a:pt x="125" y="400"/>
                    <a:pt x="147" y="400"/>
                  </a:cubicBezTo>
                  <a:cubicBezTo>
                    <a:pt x="169" y="400"/>
                    <a:pt x="187" y="393"/>
                    <a:pt x="203" y="383"/>
                  </a:cubicBezTo>
                  <a:cubicBezTo>
                    <a:pt x="203" y="342"/>
                    <a:pt x="203" y="342"/>
                    <a:pt x="203" y="342"/>
                  </a:cubicBezTo>
                  <a:cubicBezTo>
                    <a:pt x="90" y="342"/>
                    <a:pt x="90" y="342"/>
                    <a:pt x="90" y="342"/>
                  </a:cubicBezTo>
                  <a:lnTo>
                    <a:pt x="90" y="383"/>
                  </a:lnTo>
                  <a:close/>
                  <a:moveTo>
                    <a:pt x="201" y="318"/>
                  </a:moveTo>
                  <a:cubicBezTo>
                    <a:pt x="201" y="231"/>
                    <a:pt x="293" y="203"/>
                    <a:pt x="286" y="116"/>
                  </a:cubicBezTo>
                  <a:cubicBezTo>
                    <a:pt x="282" y="61"/>
                    <a:pt x="245" y="0"/>
                    <a:pt x="147" y="0"/>
                  </a:cubicBezTo>
                  <a:cubicBezTo>
                    <a:pt x="49" y="0"/>
                    <a:pt x="12" y="61"/>
                    <a:pt x="7" y="116"/>
                  </a:cubicBezTo>
                  <a:cubicBezTo>
                    <a:pt x="0" y="203"/>
                    <a:pt x="93" y="231"/>
                    <a:pt x="93" y="318"/>
                  </a:cubicBezTo>
                  <a:lnTo>
                    <a:pt x="201" y="318"/>
                  </a:lnTo>
                  <a:close/>
                  <a:moveTo>
                    <a:pt x="50" y="119"/>
                  </a:moveTo>
                  <a:cubicBezTo>
                    <a:pt x="54" y="67"/>
                    <a:pt x="89" y="41"/>
                    <a:pt x="147" y="41"/>
                  </a:cubicBezTo>
                  <a:cubicBezTo>
                    <a:pt x="204" y="41"/>
                    <a:pt x="240" y="67"/>
                    <a:pt x="244" y="119"/>
                  </a:cubicBezTo>
                  <a:cubicBezTo>
                    <a:pt x="246" y="148"/>
                    <a:pt x="230" y="167"/>
                    <a:pt x="208" y="198"/>
                  </a:cubicBezTo>
                  <a:cubicBezTo>
                    <a:pt x="192" y="221"/>
                    <a:pt x="172" y="248"/>
                    <a:pt x="163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21" y="248"/>
                    <a:pt x="102" y="221"/>
                    <a:pt x="86" y="198"/>
                  </a:cubicBezTo>
                  <a:cubicBezTo>
                    <a:pt x="64" y="167"/>
                    <a:pt x="47" y="148"/>
                    <a:pt x="50" y="1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851" name="Freeform 21"/>
            <p:cNvSpPr>
              <a:spLocks noEditPoints="1"/>
            </p:cNvSpPr>
            <p:nvPr/>
          </p:nvSpPr>
          <p:spPr bwMode="auto">
            <a:xfrm>
              <a:off x="3120947" y="2929228"/>
              <a:ext cx="296165" cy="307759"/>
            </a:xfrm>
            <a:custGeom>
              <a:avLst/>
              <a:gdLst>
                <a:gd name="T0" fmla="*/ 2147483646 w 357"/>
                <a:gd name="T1" fmla="*/ 2147483646 h 371"/>
                <a:gd name="T2" fmla="*/ 2147483646 w 357"/>
                <a:gd name="T3" fmla="*/ 2147483646 h 371"/>
                <a:gd name="T4" fmla="*/ 2147483646 w 357"/>
                <a:gd name="T5" fmla="*/ 2147483646 h 371"/>
                <a:gd name="T6" fmla="*/ 2147483646 w 357"/>
                <a:gd name="T7" fmla="*/ 2147483646 h 371"/>
                <a:gd name="T8" fmla="*/ 2147483646 w 357"/>
                <a:gd name="T9" fmla="*/ 2147483646 h 371"/>
                <a:gd name="T10" fmla="*/ 2147483646 w 357"/>
                <a:gd name="T11" fmla="*/ 2147483646 h 371"/>
                <a:gd name="T12" fmla="*/ 2147483646 w 357"/>
                <a:gd name="T13" fmla="*/ 2147483646 h 371"/>
                <a:gd name="T14" fmla="*/ 2147483646 w 357"/>
                <a:gd name="T15" fmla="*/ 2147483646 h 371"/>
                <a:gd name="T16" fmla="*/ 2147483646 w 357"/>
                <a:gd name="T17" fmla="*/ 2147483646 h 371"/>
                <a:gd name="T18" fmla="*/ 2147483646 w 357"/>
                <a:gd name="T19" fmla="*/ 2147483646 h 371"/>
                <a:gd name="T20" fmla="*/ 2147483646 w 357"/>
                <a:gd name="T21" fmla="*/ 2147483646 h 371"/>
                <a:gd name="T22" fmla="*/ 2147483646 w 357"/>
                <a:gd name="T23" fmla="*/ 2147483646 h 371"/>
                <a:gd name="T24" fmla="*/ 2147483646 w 357"/>
                <a:gd name="T25" fmla="*/ 2147483646 h 371"/>
                <a:gd name="T26" fmla="*/ 2147483646 w 357"/>
                <a:gd name="T27" fmla="*/ 2147483646 h 371"/>
                <a:gd name="T28" fmla="*/ 2147483646 w 357"/>
                <a:gd name="T29" fmla="*/ 2147483646 h 371"/>
                <a:gd name="T30" fmla="*/ 2147483646 w 357"/>
                <a:gd name="T31" fmla="*/ 2147483646 h 371"/>
                <a:gd name="T32" fmla="*/ 2147483646 w 357"/>
                <a:gd name="T33" fmla="*/ 2147483646 h 371"/>
                <a:gd name="T34" fmla="*/ 2147483646 w 357"/>
                <a:gd name="T35" fmla="*/ 2147483646 h 371"/>
                <a:gd name="T36" fmla="*/ 2147483646 w 357"/>
                <a:gd name="T37" fmla="*/ 2147483646 h 371"/>
                <a:gd name="T38" fmla="*/ 2147483646 w 357"/>
                <a:gd name="T39" fmla="*/ 2147483646 h 371"/>
                <a:gd name="T40" fmla="*/ 2147483646 w 357"/>
                <a:gd name="T41" fmla="*/ 2147483646 h 37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57" h="371">
                  <a:moveTo>
                    <a:pt x="320" y="129"/>
                  </a:moveTo>
                  <a:cubicBezTo>
                    <a:pt x="289" y="56"/>
                    <a:pt x="238" y="0"/>
                    <a:pt x="212" y="10"/>
                  </a:cubicBezTo>
                  <a:cubicBezTo>
                    <a:pt x="168" y="28"/>
                    <a:pt x="238" y="113"/>
                    <a:pt x="23" y="201"/>
                  </a:cubicBezTo>
                  <a:cubicBezTo>
                    <a:pt x="4" y="208"/>
                    <a:pt x="0" y="239"/>
                    <a:pt x="7" y="257"/>
                  </a:cubicBezTo>
                  <a:cubicBezTo>
                    <a:pt x="15" y="275"/>
                    <a:pt x="41" y="293"/>
                    <a:pt x="59" y="285"/>
                  </a:cubicBezTo>
                  <a:cubicBezTo>
                    <a:pt x="62" y="284"/>
                    <a:pt x="74" y="280"/>
                    <a:pt x="74" y="280"/>
                  </a:cubicBezTo>
                  <a:cubicBezTo>
                    <a:pt x="87" y="298"/>
                    <a:pt x="101" y="287"/>
                    <a:pt x="106" y="299"/>
                  </a:cubicBezTo>
                  <a:cubicBezTo>
                    <a:pt x="112" y="312"/>
                    <a:pt x="125" y="342"/>
                    <a:pt x="129" y="352"/>
                  </a:cubicBezTo>
                  <a:cubicBezTo>
                    <a:pt x="134" y="362"/>
                    <a:pt x="144" y="371"/>
                    <a:pt x="151" y="368"/>
                  </a:cubicBezTo>
                  <a:cubicBezTo>
                    <a:pt x="158" y="366"/>
                    <a:pt x="182" y="356"/>
                    <a:pt x="192" y="353"/>
                  </a:cubicBezTo>
                  <a:cubicBezTo>
                    <a:pt x="201" y="349"/>
                    <a:pt x="203" y="341"/>
                    <a:pt x="201" y="334"/>
                  </a:cubicBezTo>
                  <a:cubicBezTo>
                    <a:pt x="197" y="327"/>
                    <a:pt x="185" y="325"/>
                    <a:pt x="181" y="317"/>
                  </a:cubicBezTo>
                  <a:cubicBezTo>
                    <a:pt x="178" y="309"/>
                    <a:pt x="166" y="282"/>
                    <a:pt x="162" y="274"/>
                  </a:cubicBezTo>
                  <a:cubicBezTo>
                    <a:pt x="158" y="262"/>
                    <a:pt x="168" y="253"/>
                    <a:pt x="182" y="252"/>
                  </a:cubicBezTo>
                  <a:cubicBezTo>
                    <a:pt x="280" y="241"/>
                    <a:pt x="298" y="302"/>
                    <a:pt x="331" y="288"/>
                  </a:cubicBezTo>
                  <a:cubicBezTo>
                    <a:pt x="357" y="278"/>
                    <a:pt x="352" y="203"/>
                    <a:pt x="320" y="129"/>
                  </a:cubicBezTo>
                  <a:close/>
                  <a:moveTo>
                    <a:pt x="309" y="249"/>
                  </a:moveTo>
                  <a:cubicBezTo>
                    <a:pt x="303" y="251"/>
                    <a:pt x="265" y="221"/>
                    <a:pt x="240" y="164"/>
                  </a:cubicBezTo>
                  <a:cubicBezTo>
                    <a:pt x="216" y="106"/>
                    <a:pt x="219" y="54"/>
                    <a:pt x="225" y="52"/>
                  </a:cubicBezTo>
                  <a:cubicBezTo>
                    <a:pt x="230" y="49"/>
                    <a:pt x="268" y="86"/>
                    <a:pt x="292" y="143"/>
                  </a:cubicBezTo>
                  <a:cubicBezTo>
                    <a:pt x="317" y="201"/>
                    <a:pt x="315" y="247"/>
                    <a:pt x="309" y="2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7853010" y="2257699"/>
            <a:ext cx="3866409" cy="3622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일반적으로 사이트에 접속했을때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보게되는 화면은 일반 사용자들에게 예약을 받는 시스템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중개업체들과의 계약을 통해 해당 중개업체들을 관리하는 시스템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고객들의 예약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결제정보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악성고객등을 관리하는 시스템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회원이 아닌 비로그인 회원들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로그인을 꺼리거나 인터넷에 익숙하지않은 중장년들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위한 전화예약을 받거나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상담원이 전화번호 기준으로 대리예약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혹은 고객들의 문의 사항을 파악하고 해결해주는 고객 응대 시스템으로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시스템으로 전체가 구성될것으로 예상됨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Title 13"/>
          <p:cNvSpPr txBox="1">
            <a:spLocks/>
          </p:cNvSpPr>
          <p:nvPr/>
        </p:nvSpPr>
        <p:spPr bwMode="auto">
          <a:xfrm>
            <a:off x="7853011" y="1476649"/>
            <a:ext cx="2729161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rgbClr val="A6A6A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rgbClr val="A6A6A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100">
                <a:solidFill>
                  <a:srgbClr val="A6A6A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00">
                <a:solidFill>
                  <a:srgbClr val="A6A6A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00">
                <a:solidFill>
                  <a:srgbClr val="A6A6A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00">
                <a:solidFill>
                  <a:srgbClr val="A6A6A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00">
                <a:solidFill>
                  <a:srgbClr val="A6A6A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00">
                <a:solidFill>
                  <a:srgbClr val="A6A6A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00">
                <a:solidFill>
                  <a:srgbClr val="A6A6A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32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구성요소</a:t>
            </a:r>
            <a:r>
              <a:rPr lang="en-US" altLang="ko-KR" sz="32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2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</a:t>
            </a:r>
            <a:r>
              <a:rPr lang="en-US" altLang="ko-KR" sz="32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7464425" y="1700213"/>
            <a:ext cx="0" cy="3835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3"/>
          <p:cNvSpPr txBox="1">
            <a:spLocks/>
          </p:cNvSpPr>
          <p:nvPr/>
        </p:nvSpPr>
        <p:spPr>
          <a:xfrm>
            <a:off x="309925" y="64738"/>
            <a:ext cx="298069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예상되는 사이트 소개</a:t>
            </a:r>
          </a:p>
        </p:txBody>
      </p:sp>
    </p:spTree>
    <p:extLst>
      <p:ext uri="{BB962C8B-B14F-4D97-AF65-F5344CB8AC3E}">
        <p14:creationId xmlns="" xmlns:p14="http://schemas.microsoft.com/office/powerpoint/2010/main" val="8136427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12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제목 3"/>
          <p:cNvSpPr txBox="1">
            <a:spLocks/>
          </p:cNvSpPr>
          <p:nvPr/>
        </p:nvSpPr>
        <p:spPr>
          <a:xfrm>
            <a:off x="293147" y="64738"/>
            <a:ext cx="272397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765212" y="1097772"/>
            <a:ext cx="11426788" cy="432426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Database :Oracle 11g, Toad for oracle 12.10</a:t>
            </a:r>
          </a:p>
          <a:p>
            <a:pPr algn="l">
              <a:lnSpc>
                <a:spcPct val="10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Programming Language : Java 8, JSP 2.3, HTML5, CSS3, JQUERY 3.2.0, JSTL 1.2.1</a:t>
            </a:r>
          </a:p>
          <a:p>
            <a:pPr algn="l">
              <a:lnSpc>
                <a:spcPct val="10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Framework: mybatis 3.0, SpringFramework 3.2.18</a:t>
            </a:r>
          </a:p>
          <a:p>
            <a:pPr algn="l">
              <a:lnSpc>
                <a:spcPct val="10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Tool : Eclipse Neon,  STS 3.8.3, Tomcat 8.0</a:t>
            </a:r>
          </a:p>
          <a:p>
            <a:pPr algn="l">
              <a:lnSpc>
                <a:spcPct val="10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Modeling Tool :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eXERD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v2.x</a:t>
            </a:r>
          </a:p>
          <a:p>
            <a:pPr algn="l">
              <a:lnSpc>
                <a:spcPct val="100000"/>
              </a:lnSpc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13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제목 3"/>
          <p:cNvSpPr txBox="1">
            <a:spLocks/>
          </p:cNvSpPr>
          <p:nvPr/>
        </p:nvSpPr>
        <p:spPr>
          <a:xfrm>
            <a:off x="293147" y="64738"/>
            <a:ext cx="272397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 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목록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 descr="DOR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26359" y="2432664"/>
            <a:ext cx="2934110" cy="1028844"/>
          </a:xfrm>
          <a:prstGeom prst="rect">
            <a:avLst/>
          </a:prstGeom>
        </p:spPr>
      </p:pic>
      <p:pic>
        <p:nvPicPr>
          <p:cNvPr id="9" name="그림 8" descr="iamport_ma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2148" y="1255959"/>
            <a:ext cx="2946166" cy="1546737"/>
          </a:xfrm>
          <a:prstGeom prst="rect">
            <a:avLst/>
          </a:prstGeom>
        </p:spPr>
      </p:pic>
      <p:pic>
        <p:nvPicPr>
          <p:cNvPr id="10" name="그림 9" descr="imag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69747" y="4004568"/>
            <a:ext cx="1312042" cy="1312042"/>
          </a:xfrm>
          <a:prstGeom prst="rect">
            <a:avLst/>
          </a:prstGeom>
        </p:spPr>
      </p:pic>
      <p:pic>
        <p:nvPicPr>
          <p:cNvPr id="11" name="그림 10" descr="다운로드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48477" y="4149562"/>
            <a:ext cx="2951327" cy="986305"/>
          </a:xfrm>
          <a:prstGeom prst="rect">
            <a:avLst/>
          </a:prstGeom>
        </p:spPr>
      </p:pic>
      <p:pic>
        <p:nvPicPr>
          <p:cNvPr id="13" name="그림 12" descr="DAUM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15747" y="2942956"/>
            <a:ext cx="1667108" cy="7716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97915" y="1687156"/>
            <a:ext cx="38491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 ExtraBold" charset="-127"/>
                <a:ea typeface="나눔고딕 ExtraBold" charset="-127"/>
              </a:rPr>
              <a:t>사용 </a:t>
            </a:r>
            <a:r>
              <a:rPr lang="en-US" altLang="ko-KR" dirty="0" smtClean="0">
                <a:latin typeface="나눔고딕 ExtraBold" charset="-127"/>
                <a:ea typeface="나눔고딕 ExtraBold" charset="-127"/>
              </a:rPr>
              <a:t>API </a:t>
            </a:r>
            <a:r>
              <a:rPr lang="ko-KR" altLang="en-US" dirty="0" smtClean="0">
                <a:latin typeface="나눔고딕 ExtraBold" charset="-127"/>
                <a:ea typeface="나눔고딕 ExtraBold" charset="-127"/>
              </a:rPr>
              <a:t>목록</a:t>
            </a:r>
            <a:endParaRPr lang="en-US" altLang="ko-KR" dirty="0" smtClean="0">
              <a:latin typeface="나눔고딕 ExtraBold" charset="-127"/>
              <a:ea typeface="나눔고딕 ExtraBold" charset="-127"/>
            </a:endParaRPr>
          </a:p>
          <a:p>
            <a:endParaRPr lang="en-US" altLang="ko-KR" dirty="0" smtClean="0">
              <a:latin typeface="나눔고딕 ExtraBold" charset="-127"/>
              <a:ea typeface="나눔고딕 ExtraBold" charset="-127"/>
            </a:endParaRPr>
          </a:p>
          <a:p>
            <a:pPr>
              <a:buFontTx/>
              <a:buChar char="-"/>
            </a:pPr>
            <a:r>
              <a:rPr lang="ko-KR" altLang="en-US" dirty="0" smtClean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 err="1" smtClean="0">
                <a:latin typeface="나눔고딕" charset="-127"/>
                <a:ea typeface="나눔고딕" charset="-127"/>
              </a:rPr>
              <a:t>아임포트</a:t>
            </a:r>
            <a:r>
              <a:rPr lang="en-US" altLang="ko-KR" dirty="0" smtClean="0">
                <a:latin typeface="나눔고딕" charset="-127"/>
                <a:ea typeface="나눔고딕" charset="-127"/>
              </a:rPr>
              <a:t>API </a:t>
            </a:r>
            <a:r>
              <a:rPr lang="ko-KR" altLang="en-US" dirty="0" smtClean="0">
                <a:latin typeface="나눔고딕" charset="-127"/>
                <a:ea typeface="나눔고딕" charset="-127"/>
              </a:rPr>
              <a:t>결제연동</a:t>
            </a:r>
            <a:endParaRPr lang="en-US" altLang="ko-KR" dirty="0" smtClean="0">
              <a:latin typeface="나눔고딕" charset="-127"/>
              <a:ea typeface="나눔고딕" charset="-127"/>
            </a:endParaRPr>
          </a:p>
          <a:p>
            <a:pPr>
              <a:buFontTx/>
              <a:buChar char="-"/>
            </a:pPr>
            <a:endParaRPr lang="en-US" altLang="ko-KR" dirty="0" smtClean="0">
              <a:latin typeface="나눔고딕" charset="-127"/>
              <a:ea typeface="나눔고딕" charset="-127"/>
            </a:endParaRPr>
          </a:p>
          <a:p>
            <a:pPr>
              <a:buFontTx/>
              <a:buChar char="-"/>
            </a:pPr>
            <a:r>
              <a:rPr lang="en-US" altLang="ko-KR" dirty="0" smtClean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 err="1" smtClean="0">
                <a:latin typeface="나눔고딕" charset="-127"/>
                <a:ea typeface="나눔고딕" charset="-127"/>
              </a:rPr>
              <a:t>도로명주소</a:t>
            </a:r>
            <a:r>
              <a:rPr lang="ko-KR" altLang="en-US" dirty="0" smtClean="0">
                <a:latin typeface="나눔고딕" charset="-127"/>
                <a:ea typeface="나눔고딕" charset="-127"/>
              </a:rPr>
              <a:t> </a:t>
            </a:r>
            <a:r>
              <a:rPr lang="en-US" altLang="ko-KR" dirty="0" smtClean="0">
                <a:latin typeface="나눔고딕" charset="-127"/>
                <a:ea typeface="나눔고딕" charset="-127"/>
              </a:rPr>
              <a:t>API </a:t>
            </a:r>
            <a:r>
              <a:rPr lang="ko-KR" altLang="en-US" dirty="0" err="1" smtClean="0">
                <a:latin typeface="나눔고딕" charset="-127"/>
                <a:ea typeface="나눔고딕" charset="-127"/>
              </a:rPr>
              <a:t>주소찾기</a:t>
            </a:r>
            <a:endParaRPr lang="en-US" altLang="ko-KR" dirty="0" smtClean="0">
              <a:latin typeface="나눔고딕" charset="-127"/>
              <a:ea typeface="나눔고딕" charset="-127"/>
            </a:endParaRPr>
          </a:p>
          <a:p>
            <a:pPr>
              <a:buFontTx/>
              <a:buChar char="-"/>
            </a:pPr>
            <a:endParaRPr lang="en-US" altLang="ko-KR" dirty="0" smtClean="0">
              <a:latin typeface="나눔고딕" charset="-127"/>
              <a:ea typeface="나눔고딕" charset="-127"/>
            </a:endParaRPr>
          </a:p>
          <a:p>
            <a:pPr>
              <a:buFontTx/>
              <a:buChar char="-"/>
            </a:pPr>
            <a:r>
              <a:rPr lang="en-US" altLang="ko-KR" dirty="0" smtClean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 smtClean="0">
                <a:latin typeface="나눔고딕" charset="-127"/>
                <a:ea typeface="나눔고딕" charset="-127"/>
              </a:rPr>
              <a:t>다음지도 </a:t>
            </a:r>
            <a:r>
              <a:rPr lang="en-US" altLang="ko-KR" dirty="0" smtClean="0">
                <a:latin typeface="나눔고딕" charset="-127"/>
                <a:ea typeface="나눔고딕" charset="-127"/>
              </a:rPr>
              <a:t>API </a:t>
            </a:r>
            <a:r>
              <a:rPr lang="ko-KR" altLang="en-US" dirty="0" smtClean="0">
                <a:latin typeface="나눔고딕" charset="-127"/>
                <a:ea typeface="나눔고딕" charset="-127"/>
              </a:rPr>
              <a:t>지도위치 표시</a:t>
            </a:r>
            <a:endParaRPr lang="en-US" altLang="ko-KR" dirty="0" smtClean="0">
              <a:latin typeface="나눔고딕" charset="-127"/>
              <a:ea typeface="나눔고딕" charset="-127"/>
            </a:endParaRPr>
          </a:p>
          <a:p>
            <a:pPr>
              <a:buFontTx/>
              <a:buChar char="-"/>
            </a:pPr>
            <a:endParaRPr lang="en-US" altLang="ko-KR" dirty="0" smtClean="0">
              <a:latin typeface="나눔고딕" charset="-127"/>
              <a:ea typeface="나눔고딕" charset="-127"/>
            </a:endParaRPr>
          </a:p>
          <a:p>
            <a:pPr>
              <a:buFontTx/>
              <a:buChar char="-"/>
            </a:pPr>
            <a:r>
              <a:rPr lang="en-US" altLang="ko-KR" dirty="0" smtClean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 smtClean="0">
                <a:latin typeface="나눔고딕" charset="-127"/>
                <a:ea typeface="나눔고딕" charset="-127"/>
              </a:rPr>
              <a:t>엑셀 </a:t>
            </a:r>
            <a:r>
              <a:rPr lang="en-US" altLang="ko-KR" dirty="0" smtClean="0">
                <a:latin typeface="나눔고딕" charset="-127"/>
                <a:ea typeface="나눔고딕" charset="-127"/>
              </a:rPr>
              <a:t>POI </a:t>
            </a:r>
            <a:r>
              <a:rPr lang="ko-KR" altLang="en-US" dirty="0" smtClean="0">
                <a:latin typeface="나눔고딕" charset="-127"/>
                <a:ea typeface="나눔고딕" charset="-127"/>
              </a:rPr>
              <a:t>테이블 엑셀파일 다운로드</a:t>
            </a:r>
            <a:endParaRPr lang="en-US" altLang="ko-KR" dirty="0" smtClean="0">
              <a:latin typeface="나눔고딕" charset="-127"/>
              <a:ea typeface="나눔고딕" charset="-127"/>
            </a:endParaRPr>
          </a:p>
          <a:p>
            <a:pPr>
              <a:buFontTx/>
              <a:buChar char="-"/>
            </a:pPr>
            <a:endParaRPr lang="en-US" altLang="ko-KR" dirty="0" smtClean="0">
              <a:latin typeface="나눔고딕" charset="-127"/>
              <a:ea typeface="나눔고딕" charset="-127"/>
            </a:endParaRPr>
          </a:p>
          <a:p>
            <a:pPr>
              <a:buFontTx/>
              <a:buChar char="-"/>
            </a:pPr>
            <a:r>
              <a:rPr lang="en-US" altLang="ko-KR" dirty="0" smtClean="0">
                <a:latin typeface="나눔고딕" charset="-127"/>
                <a:ea typeface="나눔고딕" charset="-127"/>
              </a:rPr>
              <a:t> </a:t>
            </a:r>
            <a:r>
              <a:rPr lang="ko-KR" altLang="en-US" dirty="0" err="1" smtClean="0">
                <a:latin typeface="나눔고딕" charset="-127"/>
                <a:ea typeface="나눔고딕" charset="-127"/>
              </a:rPr>
              <a:t>하이차트</a:t>
            </a:r>
            <a:r>
              <a:rPr lang="ko-KR" altLang="en-US" dirty="0" smtClean="0">
                <a:latin typeface="나눔고딕" charset="-127"/>
                <a:ea typeface="나눔고딕" charset="-127"/>
              </a:rPr>
              <a:t> </a:t>
            </a:r>
            <a:r>
              <a:rPr lang="en-US" altLang="ko-KR" dirty="0" smtClean="0">
                <a:latin typeface="나눔고딕" charset="-127"/>
                <a:ea typeface="나눔고딕" charset="-127"/>
              </a:rPr>
              <a:t>API </a:t>
            </a:r>
            <a:r>
              <a:rPr lang="ko-KR" altLang="en-US" dirty="0" smtClean="0">
                <a:latin typeface="나눔고딕" charset="-127"/>
                <a:ea typeface="나눔고딕" charset="-127"/>
              </a:rPr>
              <a:t>자료 그래프 표시</a:t>
            </a:r>
            <a:endParaRPr lang="ko-KR" altLang="en-US" dirty="0">
              <a:latin typeface="나눔고딕" charset="-127"/>
              <a:ea typeface="나눔고딕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14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내용 개체 틀 5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350603146"/>
              </p:ext>
            </p:extLst>
          </p:nvPr>
        </p:nvGraphicFramePr>
        <p:xfrm>
          <a:off x="511728" y="1327918"/>
          <a:ext cx="10863748" cy="4256192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501630">
                  <a:extLst>
                    <a:ext uri="{9D8B030D-6E8A-4147-A177-3AD203B41FA5}">
                      <a16:colId xmlns="" xmlns:a16="http://schemas.microsoft.com/office/drawing/2014/main" val="636872467"/>
                    </a:ext>
                  </a:extLst>
                </a:gridCol>
                <a:gridCol w="1560353">
                  <a:extLst>
                    <a:ext uri="{9D8B030D-6E8A-4147-A177-3AD203B41FA5}">
                      <a16:colId xmlns="" xmlns:a16="http://schemas.microsoft.com/office/drawing/2014/main" val="2873699385"/>
                    </a:ext>
                  </a:extLst>
                </a:gridCol>
                <a:gridCol w="1560353">
                  <a:extLst>
                    <a:ext uri="{9D8B030D-6E8A-4147-A177-3AD203B41FA5}">
                      <a16:colId xmlns="" xmlns:a16="http://schemas.microsoft.com/office/drawing/2014/main" val="1811346070"/>
                    </a:ext>
                  </a:extLst>
                </a:gridCol>
                <a:gridCol w="1560353">
                  <a:extLst>
                    <a:ext uri="{9D8B030D-6E8A-4147-A177-3AD203B41FA5}">
                      <a16:colId xmlns="" xmlns:a16="http://schemas.microsoft.com/office/drawing/2014/main" val="1642462826"/>
                    </a:ext>
                  </a:extLst>
                </a:gridCol>
                <a:gridCol w="1560353">
                  <a:extLst>
                    <a:ext uri="{9D8B030D-6E8A-4147-A177-3AD203B41FA5}">
                      <a16:colId xmlns="" xmlns:a16="http://schemas.microsoft.com/office/drawing/2014/main" val="3462970191"/>
                    </a:ext>
                  </a:extLst>
                </a:gridCol>
                <a:gridCol w="1560353">
                  <a:extLst>
                    <a:ext uri="{9D8B030D-6E8A-4147-A177-3AD203B41FA5}">
                      <a16:colId xmlns="" xmlns:a16="http://schemas.microsoft.com/office/drawing/2014/main" val="2410993439"/>
                    </a:ext>
                  </a:extLst>
                </a:gridCol>
                <a:gridCol w="156035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70135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58059298"/>
                  </a:ext>
                </a:extLst>
              </a:tr>
              <a:tr h="7493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kern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기획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주제 탐색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주제 선정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사이트 분석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kern="1200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78450011"/>
                  </a:ext>
                </a:extLst>
              </a:tr>
              <a:tr h="701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논리적</a:t>
                      </a:r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물리적 모델링 설계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84889776"/>
                  </a:ext>
                </a:extLst>
              </a:tr>
              <a:tr h="701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디자인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 디자인</a:t>
                      </a:r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스토리보드 구성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20677892"/>
                  </a:ext>
                </a:extLst>
              </a:tr>
              <a:tr h="701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프로그래밍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스토리보드에 따른 기능구현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B7B6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14274039"/>
                  </a:ext>
                </a:extLst>
              </a:tr>
              <a:tr h="701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baseline="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디버깅</a:t>
                      </a:r>
                      <a:endParaRPr lang="ko-KR" altLang="en-US" sz="900" b="0" i="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 및 디버깅</a:t>
                      </a:r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마무리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7660141"/>
                  </a:ext>
                </a:extLst>
              </a:tr>
            </a:tbl>
          </a:graphicData>
        </a:graphic>
      </p:graphicFrame>
      <p:sp>
        <p:nvSpPr>
          <p:cNvPr id="6" name="제목 3"/>
          <p:cNvSpPr txBox="1">
            <a:spLocks/>
          </p:cNvSpPr>
          <p:nvPr/>
        </p:nvSpPr>
        <p:spPr>
          <a:xfrm>
            <a:off x="284758" y="56993"/>
            <a:ext cx="272397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일정</a:t>
            </a:r>
          </a:p>
        </p:txBody>
      </p:sp>
      <p:sp>
        <p:nvSpPr>
          <p:cNvPr id="5" name="Title 13"/>
          <p:cNvSpPr txBox="1">
            <a:spLocks/>
          </p:cNvSpPr>
          <p:nvPr/>
        </p:nvSpPr>
        <p:spPr bwMode="auto">
          <a:xfrm>
            <a:off x="511728" y="580424"/>
            <a:ext cx="8193717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rgbClr val="A6A6A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rgbClr val="A6A6A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100">
                <a:solidFill>
                  <a:srgbClr val="A6A6A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00">
                <a:solidFill>
                  <a:srgbClr val="A6A6A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00">
                <a:solidFill>
                  <a:srgbClr val="A6A6A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00">
                <a:solidFill>
                  <a:srgbClr val="A6A6A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00">
                <a:solidFill>
                  <a:srgbClr val="A6A6A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00">
                <a:solidFill>
                  <a:srgbClr val="A6A6A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00">
                <a:solidFill>
                  <a:srgbClr val="A6A6A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0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r>
              <a:rPr lang="ko-KR" altLang="en-US" sz="20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주간의 개발일정 </a:t>
            </a:r>
            <a:endParaRPr lang="en-US" altLang="ko-KR" sz="2000" dirty="0">
              <a:solidFill>
                <a:srgbClr val="DB404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183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15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제목 3"/>
          <p:cNvSpPr txBox="1">
            <a:spLocks/>
          </p:cNvSpPr>
          <p:nvPr/>
        </p:nvSpPr>
        <p:spPr>
          <a:xfrm>
            <a:off x="284758" y="56993"/>
            <a:ext cx="272397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일정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세부담당</a:t>
            </a:r>
          </a:p>
        </p:txBody>
      </p:sp>
      <p:graphicFrame>
        <p:nvGraphicFramePr>
          <p:cNvPr id="16" name="다이어그램 15"/>
          <p:cNvGraphicFramePr/>
          <p:nvPr>
            <p:extLst>
              <p:ext uri="{D42A27DB-BD31-4B8C-83A1-F6EECF244321}">
                <p14:modId xmlns="" xmlns:p14="http://schemas.microsoft.com/office/powerpoint/2010/main" val="1726732178"/>
              </p:ext>
            </p:extLst>
          </p:nvPr>
        </p:nvGraphicFramePr>
        <p:xfrm>
          <a:off x="1914554" y="618998"/>
          <a:ext cx="9796477" cy="5904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itle 13"/>
          <p:cNvSpPr txBox="1">
            <a:spLocks/>
          </p:cNvSpPr>
          <p:nvPr/>
        </p:nvSpPr>
        <p:spPr bwMode="auto">
          <a:xfrm>
            <a:off x="864065" y="1176042"/>
            <a:ext cx="3154261" cy="66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solidFill>
                  <a:srgbClr val="A6A6A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rgbClr val="A6A6A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100">
                <a:solidFill>
                  <a:srgbClr val="A6A6A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00">
                <a:solidFill>
                  <a:srgbClr val="A6A6A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00">
                <a:solidFill>
                  <a:srgbClr val="A6A6A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00">
                <a:solidFill>
                  <a:srgbClr val="A6A6A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00">
                <a:solidFill>
                  <a:srgbClr val="A6A6A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00">
                <a:solidFill>
                  <a:srgbClr val="A6A6A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00">
                <a:solidFill>
                  <a:srgbClr val="A6A6A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4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24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 렌터카 담당 분류 </a:t>
            </a:r>
            <a:endParaRPr lang="en-US" altLang="ko-KR" sz="2400" dirty="0">
              <a:solidFill>
                <a:srgbClr val="DB404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4043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16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제목 3"/>
          <p:cNvSpPr txBox="1">
            <a:spLocks/>
          </p:cNvSpPr>
          <p:nvPr/>
        </p:nvSpPr>
        <p:spPr>
          <a:xfrm>
            <a:off x="284758" y="56993"/>
            <a:ext cx="272397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일정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세부담당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5880" y="633227"/>
            <a:ext cx="3181350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36673" y="614177"/>
            <a:ext cx="3810000" cy="577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04043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271692" y="3336251"/>
            <a:ext cx="2456280" cy="45557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컬럼 및 관계 설정</a:t>
            </a:r>
            <a:endParaRPr lang="en-US" sz="1600" dirty="0">
              <a:solidFill>
                <a:srgbClr val="DB404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76761" y="2662027"/>
            <a:ext cx="5110162" cy="78105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 </a:t>
            </a:r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모델링</a:t>
            </a:r>
            <a:endParaRPr 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121551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326703" y="63831"/>
            <a:ext cx="4015998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 DB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모델링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뒤에서 계속</a:t>
            </a:r>
          </a:p>
        </p:txBody>
      </p:sp>
      <p:pic>
        <p:nvPicPr>
          <p:cNvPr id="7" name="그림 6" descr="db_all_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4491" y="828312"/>
            <a:ext cx="11403017" cy="52013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74610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326703" y="63831"/>
            <a:ext cx="4015998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 DB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모델링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뒤에서 계속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75368" y="6063048"/>
            <a:ext cx="196699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구현은 되어있으나 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보류중인 기능들</a:t>
            </a:r>
          </a:p>
        </p:txBody>
      </p:sp>
      <p:pic>
        <p:nvPicPr>
          <p:cNvPr id="7" name="그림 6" descr="db_all_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4491" y="828312"/>
            <a:ext cx="11403017" cy="520137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713838" y="3163330"/>
            <a:ext cx="1515761" cy="1235675"/>
          </a:xfrm>
          <a:prstGeom prst="rect">
            <a:avLst/>
          </a:prstGeom>
          <a:solidFill>
            <a:srgbClr val="1318F5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299622" y="1495168"/>
            <a:ext cx="1515761" cy="1235675"/>
          </a:xfrm>
          <a:prstGeom prst="rect">
            <a:avLst/>
          </a:prstGeom>
          <a:solidFill>
            <a:srgbClr val="1318F5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008973" y="3212757"/>
            <a:ext cx="1515761" cy="1235675"/>
          </a:xfrm>
          <a:prstGeom prst="rect">
            <a:avLst/>
          </a:prstGeom>
          <a:solidFill>
            <a:srgbClr val="1318F5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508790" y="4683211"/>
            <a:ext cx="1363361" cy="794951"/>
          </a:xfrm>
          <a:prstGeom prst="rect">
            <a:avLst/>
          </a:prstGeom>
          <a:solidFill>
            <a:srgbClr val="1318F5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931244" y="4604951"/>
            <a:ext cx="1482810" cy="1037968"/>
          </a:xfrm>
          <a:prstGeom prst="rect">
            <a:avLst/>
          </a:prstGeom>
          <a:solidFill>
            <a:srgbClr val="1318F5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040131" y="5741774"/>
            <a:ext cx="1363361" cy="794951"/>
          </a:xfrm>
          <a:prstGeom prst="rect">
            <a:avLst/>
          </a:prstGeom>
          <a:solidFill>
            <a:srgbClr val="1318F5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74610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5587668"/>
              </p:ext>
            </p:extLst>
          </p:nvPr>
        </p:nvGraphicFramePr>
        <p:xfrm>
          <a:off x="620786" y="565319"/>
          <a:ext cx="10947632" cy="5853542"/>
        </p:xfrm>
        <a:graphic>
          <a:graphicData uri="http://schemas.openxmlformats.org/drawingml/2006/table">
            <a:tbl>
              <a:tblPr/>
              <a:tblGrid>
                <a:gridCol w="8519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003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65219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4315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13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버전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작성일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변경내용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Note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57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V 0.0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2017.03.28</a:t>
                      </a: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문서 작성 시작</a:t>
                      </a: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72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V 0.1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2017.03.29</a:t>
                      </a: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주제선정 과정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벤치마킹 사이트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72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V 0.2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2017.03.30</a:t>
                      </a: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주제선정 과정 추가 및 수정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사이트 설명 추가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프로젝트 일정 추가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17.03.31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글자크기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내용 추가등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선생님 수정 요청 확인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84829590"/>
                  </a:ext>
                </a:extLst>
              </a:tr>
              <a:tr h="3964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V 0.3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2017.04.02</a:t>
                      </a: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사이트맵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예상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) –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관리자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상담사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업체 시스템 추가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8088139"/>
                  </a:ext>
                </a:extLst>
              </a:tr>
              <a:tr h="7340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V 0.4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2017.04.06</a:t>
                      </a: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사이트맵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 –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고객 시스템 추가 및 담당자 배정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DB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모델링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테이블 상세내용 추가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17.03.31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요청사항 관련 내용 수정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유즈케이스 추가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3023846"/>
                  </a:ext>
                </a:extLst>
              </a:tr>
              <a:tr h="5772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V 0.5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2017.04.08</a:t>
                      </a: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사이트맵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 –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메뉴 수정 및 재배치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상담사 유즈케이스 추가 및 다른 유즈케이스 수정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52015264"/>
                  </a:ext>
                </a:extLst>
              </a:tr>
              <a:tr h="5772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V 0.6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2017.04.13</a:t>
                      </a: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DB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컬럼 수정 및 관계 재설정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스토리보드 추가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17.04.10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DB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모델링 수정 보완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선생님 수정 요청 사항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924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V 0.7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2017.04.20</a:t>
                      </a: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스토리보드 추가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17.04.21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상담시스템 보류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선생님 요청 사항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00320294"/>
                  </a:ext>
                </a:extLst>
              </a:tr>
              <a:tr h="359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V 0.8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2017.04.28</a:t>
                      </a: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스토리보드 추가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63847344"/>
                  </a:ext>
                </a:extLst>
              </a:tr>
              <a:tr h="3372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V 0.9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2017.05.11</a:t>
                      </a: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pitchFamily="18" charset="0"/>
                        </a:rPr>
                        <a:t>전반적인 수정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itchFamily="18" charset="0"/>
                      </a:endParaRPr>
                    </a:p>
                  </a:txBody>
                  <a:tcPr marL="54000" marR="54000" marT="36000" marB="36000" anchor="ctr" horzOverflow="overflow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0957105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92707" y="25167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문서이력관리</a:t>
            </a:r>
          </a:p>
        </p:txBody>
      </p:sp>
      <p:sp>
        <p:nvSpPr>
          <p:cNvPr id="14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11679407" y="6561512"/>
            <a:ext cx="436420" cy="321655"/>
          </a:xfr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881327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326703" y="63831"/>
            <a:ext cx="4015998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 DB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모델링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앞에서 계속</a:t>
            </a:r>
          </a:p>
        </p:txBody>
      </p:sp>
      <p:pic>
        <p:nvPicPr>
          <p:cNvPr id="5" name="그림 4" descr="db_detail_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57172"/>
            <a:ext cx="12192000" cy="55436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82234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326703" y="63831"/>
            <a:ext cx="4015998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 DB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모델링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앞에서 계속</a:t>
            </a:r>
          </a:p>
        </p:txBody>
      </p:sp>
      <p:pic>
        <p:nvPicPr>
          <p:cNvPr id="5" name="그림 4" descr="db_detail_0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94737"/>
            <a:ext cx="12192000" cy="56685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82234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326703" y="63831"/>
            <a:ext cx="4015998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 DB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모델링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앞에서 계속</a:t>
            </a:r>
          </a:p>
        </p:txBody>
      </p:sp>
      <p:pic>
        <p:nvPicPr>
          <p:cNvPr id="5" name="그림 4" descr="db_detail_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64261"/>
            <a:ext cx="12192000" cy="51294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82234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326703" y="63831"/>
            <a:ext cx="4015998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 DB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모델링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앞에서 계속</a:t>
            </a:r>
          </a:p>
        </p:txBody>
      </p:sp>
      <p:pic>
        <p:nvPicPr>
          <p:cNvPr id="5" name="그림 4" descr="db_detail_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9051"/>
            <a:ext cx="12192000" cy="51398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82234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24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7011" y="1332764"/>
            <a:ext cx="2147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Company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507562250"/>
              </p:ext>
            </p:extLst>
          </p:nvPr>
        </p:nvGraphicFramePr>
        <p:xfrm>
          <a:off x="1147966" y="1773927"/>
          <a:ext cx="9859720" cy="34747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2643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93005">
                  <a:extLst>
                    <a:ext uri="{9D8B030D-6E8A-4147-A177-3AD203B41FA5}">
                      <a16:colId xmlns="" xmlns:a16="http://schemas.microsoft.com/office/drawing/2014/main" val="1073794068"/>
                    </a:ext>
                  </a:extLst>
                </a:gridCol>
                <a:gridCol w="1339818">
                  <a:extLst>
                    <a:ext uri="{9D8B030D-6E8A-4147-A177-3AD203B41FA5}">
                      <a16:colId xmlns="" xmlns:a16="http://schemas.microsoft.com/office/drawing/2014/main" val="1417334819"/>
                    </a:ext>
                  </a:extLst>
                </a:gridCol>
                <a:gridCol w="962064">
                  <a:extLst>
                    <a:ext uri="{9D8B030D-6E8A-4147-A177-3AD203B41FA5}">
                      <a16:colId xmlns="" xmlns:a16="http://schemas.microsoft.com/office/drawing/2014/main" val="622319025"/>
                    </a:ext>
                  </a:extLst>
                </a:gridCol>
                <a:gridCol w="849976">
                  <a:extLst>
                    <a:ext uri="{9D8B030D-6E8A-4147-A177-3AD203B41FA5}">
                      <a16:colId xmlns="" xmlns:a16="http://schemas.microsoft.com/office/drawing/2014/main" val="4230926144"/>
                    </a:ext>
                  </a:extLst>
                </a:gridCol>
                <a:gridCol w="1041221">
                  <a:extLst>
                    <a:ext uri="{9D8B030D-6E8A-4147-A177-3AD203B41FA5}">
                      <a16:colId xmlns="" xmlns:a16="http://schemas.microsoft.com/office/drawing/2014/main" val="691967896"/>
                    </a:ext>
                  </a:extLst>
                </a:gridCol>
                <a:gridCol w="913724">
                  <a:extLst>
                    <a:ext uri="{9D8B030D-6E8A-4147-A177-3AD203B41FA5}">
                      <a16:colId xmlns="" xmlns:a16="http://schemas.microsoft.com/office/drawing/2014/main" val="563582330"/>
                    </a:ext>
                  </a:extLst>
                </a:gridCol>
                <a:gridCol w="892474">
                  <a:extLst>
                    <a:ext uri="{9D8B030D-6E8A-4147-A177-3AD203B41FA5}">
                      <a16:colId xmlns="" xmlns:a16="http://schemas.microsoft.com/office/drawing/2014/main" val="2379762189"/>
                    </a:ext>
                  </a:extLst>
                </a:gridCol>
                <a:gridCol w="903097">
                  <a:extLst>
                    <a:ext uri="{9D8B030D-6E8A-4147-A177-3AD203B41FA5}">
                      <a16:colId xmlns="" xmlns:a16="http://schemas.microsoft.com/office/drawing/2014/main" val="3162937699"/>
                    </a:ext>
                  </a:extLst>
                </a:gridCol>
              </a:tblGrid>
              <a:tr h="260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자료형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기본키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외래키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Null</a:t>
                      </a:r>
                      <a:r>
                        <a:rPr lang="ko-KR" altLang="en-US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허용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6601619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업체아이디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com_id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5767671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업체명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com_name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21866663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패스워드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com_pwd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27559719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사업자번호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com_num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15692412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대표번호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com_tel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VARCHAR2(30)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46870496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com_mobile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VARCHAR2(30)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55052780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팩스번호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com_fax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VARCHAR2(30)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792559330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회사주소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com_address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VARCHAR2(100)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48724469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대표자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com_president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61602029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대표메일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com_email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VARCHAR2(50)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가입일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com_regdate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업체로고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com_logo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VARCHAR2(200)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45022952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탈퇴일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com_outdate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" name="제목 3"/>
          <p:cNvSpPr txBox="1">
            <a:spLocks/>
          </p:cNvSpPr>
          <p:nvPr/>
        </p:nvSpPr>
        <p:spPr>
          <a:xfrm>
            <a:off x="326703" y="63831"/>
            <a:ext cx="4015998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 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구조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25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3"/>
          <p:cNvSpPr txBox="1">
            <a:spLocks/>
          </p:cNvSpPr>
          <p:nvPr/>
        </p:nvSpPr>
        <p:spPr>
          <a:xfrm>
            <a:off x="326703" y="63831"/>
            <a:ext cx="4015998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 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구조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625" y="476980"/>
            <a:ext cx="3799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CompanyCarOption 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업체보유 차량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943798161"/>
              </p:ext>
            </p:extLst>
          </p:nvPr>
        </p:nvGraphicFramePr>
        <p:xfrm>
          <a:off x="1016625" y="846312"/>
          <a:ext cx="10046708" cy="268416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2883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27062">
                  <a:extLst>
                    <a:ext uri="{9D8B030D-6E8A-4147-A177-3AD203B41FA5}">
                      <a16:colId xmlns="" xmlns:a16="http://schemas.microsoft.com/office/drawing/2014/main" val="1073794068"/>
                    </a:ext>
                  </a:extLst>
                </a:gridCol>
                <a:gridCol w="1299144">
                  <a:extLst>
                    <a:ext uri="{9D8B030D-6E8A-4147-A177-3AD203B41FA5}">
                      <a16:colId xmlns="" xmlns:a16="http://schemas.microsoft.com/office/drawing/2014/main" val="1417334819"/>
                    </a:ext>
                  </a:extLst>
                </a:gridCol>
                <a:gridCol w="844442">
                  <a:extLst>
                    <a:ext uri="{9D8B030D-6E8A-4147-A177-3AD203B41FA5}">
                      <a16:colId xmlns="" xmlns:a16="http://schemas.microsoft.com/office/drawing/2014/main" val="622319025"/>
                    </a:ext>
                  </a:extLst>
                </a:gridCol>
                <a:gridCol w="866096">
                  <a:extLst>
                    <a:ext uri="{9D8B030D-6E8A-4147-A177-3AD203B41FA5}">
                      <a16:colId xmlns="" xmlns:a16="http://schemas.microsoft.com/office/drawing/2014/main" val="4230926144"/>
                    </a:ext>
                  </a:extLst>
                </a:gridCol>
                <a:gridCol w="1060967">
                  <a:extLst>
                    <a:ext uri="{9D8B030D-6E8A-4147-A177-3AD203B41FA5}">
                      <a16:colId xmlns="" xmlns:a16="http://schemas.microsoft.com/office/drawing/2014/main" val="691967896"/>
                    </a:ext>
                  </a:extLst>
                </a:gridCol>
                <a:gridCol w="931053">
                  <a:extLst>
                    <a:ext uri="{9D8B030D-6E8A-4147-A177-3AD203B41FA5}">
                      <a16:colId xmlns="" xmlns:a16="http://schemas.microsoft.com/office/drawing/2014/main" val="563582330"/>
                    </a:ext>
                  </a:extLst>
                </a:gridCol>
                <a:gridCol w="909400">
                  <a:extLst>
                    <a:ext uri="{9D8B030D-6E8A-4147-A177-3AD203B41FA5}">
                      <a16:colId xmlns="" xmlns:a16="http://schemas.microsoft.com/office/drawing/2014/main" val="2379762189"/>
                    </a:ext>
                  </a:extLst>
                </a:gridCol>
                <a:gridCol w="920224">
                  <a:extLst>
                    <a:ext uri="{9D8B030D-6E8A-4147-A177-3AD203B41FA5}">
                      <a16:colId xmlns="" xmlns:a16="http://schemas.microsoft.com/office/drawing/2014/main" val="3162937699"/>
                    </a:ext>
                  </a:extLst>
                </a:gridCol>
              </a:tblGrid>
              <a:tr h="2267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자료형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기본키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외래키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Null</a:t>
                      </a: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허용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디폴트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체크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6601619"/>
                  </a:ext>
                </a:extLst>
              </a:tr>
              <a:tr h="172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업체보유차량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comcar_car_id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varchar2(50)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5767671"/>
                  </a:ext>
                </a:extLst>
              </a:tr>
              <a:tr h="172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모델코드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car_code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varchar2(100)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21866663"/>
                  </a:ext>
                </a:extLst>
              </a:tr>
              <a:tr h="172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업체아이디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com_id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27559719"/>
                  </a:ext>
                </a:extLst>
              </a:tr>
              <a:tr h="172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차량사용가능여부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comcar_use_yn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CHAR(6)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</a:t>
                      </a:r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15692412"/>
                  </a:ext>
                </a:extLst>
              </a:tr>
              <a:tr h="172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블랙박스유무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comcar_blackbox_yn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CHAR(6)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46870496"/>
                  </a:ext>
                </a:extLst>
              </a:tr>
              <a:tr h="172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금연차량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comcar_smoke_yn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CHAR(6)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61602029"/>
                  </a:ext>
                </a:extLst>
              </a:tr>
              <a:tr h="172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후방카메라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comcar_rear_camera_yn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CHAR(6)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72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후방센서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comcar_rear_sence_yn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CHAR(6)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72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네비게이션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comcar_navi_yn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CHAR(6)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72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썬루프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comcar_sun_roof_yn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CHAR(6)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72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블루투스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comcar_bluetooth_yn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CHAR(6)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72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예약가격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comcar_price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NUMBER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72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차량등록일</a:t>
                      </a: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comcar_regdate</a:t>
                      </a: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SYSDATE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72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차량삭제일</a:t>
                      </a: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comcar_deldate</a:t>
                      </a: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SYSDATE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121" marR="7121" marT="7121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16626" y="3661861"/>
            <a:ext cx="2147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Car 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차모델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47547337"/>
              </p:ext>
            </p:extLst>
          </p:nvPr>
        </p:nvGraphicFramePr>
        <p:xfrm>
          <a:off x="1016625" y="4000415"/>
          <a:ext cx="10046708" cy="24688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2920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6495">
                  <a:extLst>
                    <a:ext uri="{9D8B030D-6E8A-4147-A177-3AD203B41FA5}">
                      <a16:colId xmlns="" xmlns:a16="http://schemas.microsoft.com/office/drawing/2014/main" val="1073794068"/>
                    </a:ext>
                  </a:extLst>
                </a:gridCol>
                <a:gridCol w="1267485">
                  <a:extLst>
                    <a:ext uri="{9D8B030D-6E8A-4147-A177-3AD203B41FA5}">
                      <a16:colId xmlns="" xmlns:a16="http://schemas.microsoft.com/office/drawing/2014/main" val="1417334819"/>
                    </a:ext>
                  </a:extLst>
                </a:gridCol>
                <a:gridCol w="841972">
                  <a:extLst>
                    <a:ext uri="{9D8B030D-6E8A-4147-A177-3AD203B41FA5}">
                      <a16:colId xmlns="" xmlns:a16="http://schemas.microsoft.com/office/drawing/2014/main" val="622319025"/>
                    </a:ext>
                  </a:extLst>
                </a:gridCol>
                <a:gridCol w="887240">
                  <a:extLst>
                    <a:ext uri="{9D8B030D-6E8A-4147-A177-3AD203B41FA5}">
                      <a16:colId xmlns="" xmlns:a16="http://schemas.microsoft.com/office/drawing/2014/main" val="4230926144"/>
                    </a:ext>
                  </a:extLst>
                </a:gridCol>
                <a:gridCol w="1059255">
                  <a:extLst>
                    <a:ext uri="{9D8B030D-6E8A-4147-A177-3AD203B41FA5}">
                      <a16:colId xmlns="" xmlns:a16="http://schemas.microsoft.com/office/drawing/2014/main" val="691967896"/>
                    </a:ext>
                  </a:extLst>
                </a:gridCol>
                <a:gridCol w="959668">
                  <a:extLst>
                    <a:ext uri="{9D8B030D-6E8A-4147-A177-3AD203B41FA5}">
                      <a16:colId xmlns="" xmlns:a16="http://schemas.microsoft.com/office/drawing/2014/main" val="563582330"/>
                    </a:ext>
                  </a:extLst>
                </a:gridCol>
                <a:gridCol w="887239">
                  <a:extLst>
                    <a:ext uri="{9D8B030D-6E8A-4147-A177-3AD203B41FA5}">
                      <a16:colId xmlns="" xmlns:a16="http://schemas.microsoft.com/office/drawing/2014/main" val="2379762189"/>
                    </a:ext>
                  </a:extLst>
                </a:gridCol>
                <a:gridCol w="905345">
                  <a:extLst>
                    <a:ext uri="{9D8B030D-6E8A-4147-A177-3AD203B41FA5}">
                      <a16:colId xmlns="" xmlns:a16="http://schemas.microsoft.com/office/drawing/2014/main" val="3162937699"/>
                    </a:ext>
                  </a:extLst>
                </a:gridCol>
              </a:tblGrid>
              <a:tr h="260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자료형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기본키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외래키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Null</a:t>
                      </a: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허용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디폴트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체크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6601619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모델코드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car_code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VARCHAR2(100)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5767671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모델명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car_name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VARCHAR2(100)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제조사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car_inc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21866663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연료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car_fuel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27559719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승차인원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car_size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NUMBER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15692412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출시년도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car_year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46870496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변속기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car_trans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CHAR(6)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61602029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등록일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car_regdate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차량유형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car_type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26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0794" y="1294359"/>
            <a:ext cx="2147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Event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이벤트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32839816"/>
              </p:ext>
            </p:extLst>
          </p:nvPr>
        </p:nvGraphicFramePr>
        <p:xfrm>
          <a:off x="805343" y="1771071"/>
          <a:ext cx="10293292" cy="34747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3199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74360">
                  <a:extLst>
                    <a:ext uri="{9D8B030D-6E8A-4147-A177-3AD203B41FA5}">
                      <a16:colId xmlns="" xmlns:a16="http://schemas.microsoft.com/office/drawing/2014/main" val="1073794068"/>
                    </a:ext>
                  </a:extLst>
                </a:gridCol>
                <a:gridCol w="1331030">
                  <a:extLst>
                    <a:ext uri="{9D8B030D-6E8A-4147-A177-3AD203B41FA5}">
                      <a16:colId xmlns="" xmlns:a16="http://schemas.microsoft.com/office/drawing/2014/main" val="1417334819"/>
                    </a:ext>
                  </a:extLst>
                </a:gridCol>
                <a:gridCol w="865168">
                  <a:extLst>
                    <a:ext uri="{9D8B030D-6E8A-4147-A177-3AD203B41FA5}">
                      <a16:colId xmlns="" xmlns:a16="http://schemas.microsoft.com/office/drawing/2014/main" val="622319025"/>
                    </a:ext>
                  </a:extLst>
                </a:gridCol>
                <a:gridCol w="887353">
                  <a:extLst>
                    <a:ext uri="{9D8B030D-6E8A-4147-A177-3AD203B41FA5}">
                      <a16:colId xmlns="" xmlns:a16="http://schemas.microsoft.com/office/drawing/2014/main" val="4230926144"/>
                    </a:ext>
                  </a:extLst>
                </a:gridCol>
                <a:gridCol w="1087007">
                  <a:extLst>
                    <a:ext uri="{9D8B030D-6E8A-4147-A177-3AD203B41FA5}">
                      <a16:colId xmlns="" xmlns:a16="http://schemas.microsoft.com/office/drawing/2014/main" val="691967896"/>
                    </a:ext>
                  </a:extLst>
                </a:gridCol>
                <a:gridCol w="953904">
                  <a:extLst>
                    <a:ext uri="{9D8B030D-6E8A-4147-A177-3AD203B41FA5}">
                      <a16:colId xmlns="" xmlns:a16="http://schemas.microsoft.com/office/drawing/2014/main" val="563582330"/>
                    </a:ext>
                  </a:extLst>
                </a:gridCol>
                <a:gridCol w="931720">
                  <a:extLst>
                    <a:ext uri="{9D8B030D-6E8A-4147-A177-3AD203B41FA5}">
                      <a16:colId xmlns="" xmlns:a16="http://schemas.microsoft.com/office/drawing/2014/main" val="2379762189"/>
                    </a:ext>
                  </a:extLst>
                </a:gridCol>
                <a:gridCol w="942810">
                  <a:extLst>
                    <a:ext uri="{9D8B030D-6E8A-4147-A177-3AD203B41FA5}">
                      <a16:colId xmlns="" xmlns:a16="http://schemas.microsoft.com/office/drawing/2014/main" val="3162937699"/>
                    </a:ext>
                  </a:extLst>
                </a:gridCol>
              </a:tblGrid>
              <a:tr h="260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자료형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기본키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외래키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Null</a:t>
                      </a:r>
                      <a:r>
                        <a:rPr lang="ko-KR" altLang="en-US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허용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6601619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이벤트번호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event_num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NUMBER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5767671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이벤트제목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event_title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VARCHAR2(200)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21866663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이벤트내용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event_content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VARCHAR2(200)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27559719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관리자아이디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admin_id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15692412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작성시간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event_regdate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46870496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이벤트시작일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event_start_date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61602029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종료일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event_end_date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적용회원등급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event_target_grade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VARCHAR2(10)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이벤트이미지</a:t>
                      </a: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event_image1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VARCHAR2(200)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이미지</a:t>
                      </a: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오리진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event_original_image1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VARCHAR2(200)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이벤트이미지</a:t>
                      </a: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event_image2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VARCHAR2(200)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이미지</a:t>
                      </a: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오리진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event_original_image2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VARCHAR2(200)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적용업체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event_target_company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VARCHAR2(200)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6" name="제목 3"/>
          <p:cNvSpPr txBox="1">
            <a:spLocks/>
          </p:cNvSpPr>
          <p:nvPr/>
        </p:nvSpPr>
        <p:spPr>
          <a:xfrm>
            <a:off x="326703" y="63831"/>
            <a:ext cx="4015998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 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구조</a:t>
            </a:r>
          </a:p>
        </p:txBody>
      </p:sp>
    </p:spTree>
    <p:extLst>
      <p:ext uri="{BB962C8B-B14F-4D97-AF65-F5344CB8AC3E}">
        <p14:creationId xmlns="" xmlns:p14="http://schemas.microsoft.com/office/powerpoint/2010/main" val="3688178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27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8136" y="1319527"/>
            <a:ext cx="256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Reservation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예약정보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08494661"/>
              </p:ext>
            </p:extLst>
          </p:nvPr>
        </p:nvGraphicFramePr>
        <p:xfrm>
          <a:off x="938136" y="1749307"/>
          <a:ext cx="10168887" cy="37185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3039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50498">
                  <a:extLst>
                    <a:ext uri="{9D8B030D-6E8A-4147-A177-3AD203B41FA5}">
                      <a16:colId xmlns="" xmlns:a16="http://schemas.microsoft.com/office/drawing/2014/main" val="1073794068"/>
                    </a:ext>
                  </a:extLst>
                </a:gridCol>
                <a:gridCol w="1314943">
                  <a:extLst>
                    <a:ext uri="{9D8B030D-6E8A-4147-A177-3AD203B41FA5}">
                      <a16:colId xmlns="" xmlns:a16="http://schemas.microsoft.com/office/drawing/2014/main" val="1417334819"/>
                    </a:ext>
                  </a:extLst>
                </a:gridCol>
                <a:gridCol w="854712">
                  <a:extLst>
                    <a:ext uri="{9D8B030D-6E8A-4147-A177-3AD203B41FA5}">
                      <a16:colId xmlns="" xmlns:a16="http://schemas.microsoft.com/office/drawing/2014/main" val="622319025"/>
                    </a:ext>
                  </a:extLst>
                </a:gridCol>
                <a:gridCol w="876628">
                  <a:extLst>
                    <a:ext uri="{9D8B030D-6E8A-4147-A177-3AD203B41FA5}">
                      <a16:colId xmlns="" xmlns:a16="http://schemas.microsoft.com/office/drawing/2014/main" val="4230926144"/>
                    </a:ext>
                  </a:extLst>
                </a:gridCol>
                <a:gridCol w="1073870">
                  <a:extLst>
                    <a:ext uri="{9D8B030D-6E8A-4147-A177-3AD203B41FA5}">
                      <a16:colId xmlns="" xmlns:a16="http://schemas.microsoft.com/office/drawing/2014/main" val="691967896"/>
                    </a:ext>
                  </a:extLst>
                </a:gridCol>
                <a:gridCol w="942375">
                  <a:extLst>
                    <a:ext uri="{9D8B030D-6E8A-4147-A177-3AD203B41FA5}">
                      <a16:colId xmlns="" xmlns:a16="http://schemas.microsoft.com/office/drawing/2014/main" val="563582330"/>
                    </a:ext>
                  </a:extLst>
                </a:gridCol>
                <a:gridCol w="920460">
                  <a:extLst>
                    <a:ext uri="{9D8B030D-6E8A-4147-A177-3AD203B41FA5}">
                      <a16:colId xmlns="" xmlns:a16="http://schemas.microsoft.com/office/drawing/2014/main" val="2379762189"/>
                    </a:ext>
                  </a:extLst>
                </a:gridCol>
                <a:gridCol w="931415">
                  <a:extLst>
                    <a:ext uri="{9D8B030D-6E8A-4147-A177-3AD203B41FA5}">
                      <a16:colId xmlns="" xmlns:a16="http://schemas.microsoft.com/office/drawing/2014/main" val="316293769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자료형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기본키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외래키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Null</a:t>
                      </a:r>
                      <a:r>
                        <a:rPr lang="ko-KR" altLang="en-US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허용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6601619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예약번호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reserv_num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VARCHAR2(20)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5767671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업체아이디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com_id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FK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21866663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회원아이디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user_id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FK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27559719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회원전화번호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user_tel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15692412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대여시작일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reserv_start_date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46870496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반납일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reserv_end_date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61602029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대여시간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reserv_howlong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NUMBER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업체보유차량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comcar_car_id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VARCHAR2(50)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예약가격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comcar_price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NUMBER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보험여부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reserv_insurance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VARCHAR2(20)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예약일시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reserv_date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결제번호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pay_no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NUMBER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예약취소일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reserv_cancel_date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예약취소사유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reserv_cancel_why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VARCHAR2(1000)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제목 3"/>
          <p:cNvSpPr txBox="1">
            <a:spLocks/>
          </p:cNvSpPr>
          <p:nvPr/>
        </p:nvSpPr>
        <p:spPr>
          <a:xfrm>
            <a:off x="326703" y="63831"/>
            <a:ext cx="4015998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 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구조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28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3"/>
          <p:cNvSpPr txBox="1">
            <a:spLocks/>
          </p:cNvSpPr>
          <p:nvPr/>
        </p:nvSpPr>
        <p:spPr>
          <a:xfrm>
            <a:off x="326703" y="63831"/>
            <a:ext cx="4015998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 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구조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28516692"/>
              </p:ext>
            </p:extLst>
          </p:nvPr>
        </p:nvGraphicFramePr>
        <p:xfrm>
          <a:off x="820688" y="1195634"/>
          <a:ext cx="10168887" cy="155593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3039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50498">
                  <a:extLst>
                    <a:ext uri="{9D8B030D-6E8A-4147-A177-3AD203B41FA5}">
                      <a16:colId xmlns="" xmlns:a16="http://schemas.microsoft.com/office/drawing/2014/main" val="1073794068"/>
                    </a:ext>
                  </a:extLst>
                </a:gridCol>
                <a:gridCol w="1314943">
                  <a:extLst>
                    <a:ext uri="{9D8B030D-6E8A-4147-A177-3AD203B41FA5}">
                      <a16:colId xmlns="" xmlns:a16="http://schemas.microsoft.com/office/drawing/2014/main" val="1417334819"/>
                    </a:ext>
                  </a:extLst>
                </a:gridCol>
                <a:gridCol w="854712">
                  <a:extLst>
                    <a:ext uri="{9D8B030D-6E8A-4147-A177-3AD203B41FA5}">
                      <a16:colId xmlns="" xmlns:a16="http://schemas.microsoft.com/office/drawing/2014/main" val="622319025"/>
                    </a:ext>
                  </a:extLst>
                </a:gridCol>
                <a:gridCol w="876628">
                  <a:extLst>
                    <a:ext uri="{9D8B030D-6E8A-4147-A177-3AD203B41FA5}">
                      <a16:colId xmlns="" xmlns:a16="http://schemas.microsoft.com/office/drawing/2014/main" val="4230926144"/>
                    </a:ext>
                  </a:extLst>
                </a:gridCol>
                <a:gridCol w="1073870">
                  <a:extLst>
                    <a:ext uri="{9D8B030D-6E8A-4147-A177-3AD203B41FA5}">
                      <a16:colId xmlns="" xmlns:a16="http://schemas.microsoft.com/office/drawing/2014/main" val="691967896"/>
                    </a:ext>
                  </a:extLst>
                </a:gridCol>
                <a:gridCol w="942375">
                  <a:extLst>
                    <a:ext uri="{9D8B030D-6E8A-4147-A177-3AD203B41FA5}">
                      <a16:colId xmlns="" xmlns:a16="http://schemas.microsoft.com/office/drawing/2014/main" val="563582330"/>
                    </a:ext>
                  </a:extLst>
                </a:gridCol>
                <a:gridCol w="920460">
                  <a:extLst>
                    <a:ext uri="{9D8B030D-6E8A-4147-A177-3AD203B41FA5}">
                      <a16:colId xmlns="" xmlns:a16="http://schemas.microsoft.com/office/drawing/2014/main" val="2379762189"/>
                    </a:ext>
                  </a:extLst>
                </a:gridCol>
                <a:gridCol w="931415">
                  <a:extLst>
                    <a:ext uri="{9D8B030D-6E8A-4147-A177-3AD203B41FA5}">
                      <a16:colId xmlns="" xmlns:a16="http://schemas.microsoft.com/office/drawing/2014/main" val="3162937699"/>
                    </a:ext>
                  </a:extLst>
                </a:gridCol>
              </a:tblGrid>
              <a:tr h="2329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자료형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기본키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외래키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Null</a:t>
                      </a: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허용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디폴트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체크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6601619"/>
                  </a:ext>
                </a:extLst>
              </a:tr>
              <a:tr h="1360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글번호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cnotice_no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number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5767671"/>
                  </a:ext>
                </a:extLst>
              </a:tr>
              <a:tr h="1360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글제목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cnotice_title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varchar2(50)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21866663"/>
                  </a:ext>
                </a:extLst>
              </a:tr>
              <a:tr h="1360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글내용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cnotice_content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CLOB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27559719"/>
                  </a:ext>
                </a:extLst>
              </a:tr>
              <a:tr h="1360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관리자아이디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admin_id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15692412"/>
                  </a:ext>
                </a:extLst>
              </a:tr>
              <a:tr h="1360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작성시간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cnotice_regdate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SYSDATE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46870496"/>
                  </a:ext>
                </a:extLst>
              </a:tr>
              <a:tr h="1360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글노출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cnotice_visible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CHAR(6)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61602029"/>
                  </a:ext>
                </a:extLst>
              </a:tr>
              <a:tr h="1360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조회수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cnotice_readcount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number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360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삭제일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cnotice_deldate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SYSDATE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39409905"/>
              </p:ext>
            </p:extLst>
          </p:nvPr>
        </p:nvGraphicFramePr>
        <p:xfrm>
          <a:off x="820687" y="2933554"/>
          <a:ext cx="10168887" cy="155593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3039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50498">
                  <a:extLst>
                    <a:ext uri="{9D8B030D-6E8A-4147-A177-3AD203B41FA5}">
                      <a16:colId xmlns="" xmlns:a16="http://schemas.microsoft.com/office/drawing/2014/main" val="1073794068"/>
                    </a:ext>
                  </a:extLst>
                </a:gridCol>
                <a:gridCol w="1314943">
                  <a:extLst>
                    <a:ext uri="{9D8B030D-6E8A-4147-A177-3AD203B41FA5}">
                      <a16:colId xmlns="" xmlns:a16="http://schemas.microsoft.com/office/drawing/2014/main" val="1417334819"/>
                    </a:ext>
                  </a:extLst>
                </a:gridCol>
                <a:gridCol w="854712">
                  <a:extLst>
                    <a:ext uri="{9D8B030D-6E8A-4147-A177-3AD203B41FA5}">
                      <a16:colId xmlns="" xmlns:a16="http://schemas.microsoft.com/office/drawing/2014/main" val="622319025"/>
                    </a:ext>
                  </a:extLst>
                </a:gridCol>
                <a:gridCol w="876628">
                  <a:extLst>
                    <a:ext uri="{9D8B030D-6E8A-4147-A177-3AD203B41FA5}">
                      <a16:colId xmlns="" xmlns:a16="http://schemas.microsoft.com/office/drawing/2014/main" val="4230926144"/>
                    </a:ext>
                  </a:extLst>
                </a:gridCol>
                <a:gridCol w="1073870">
                  <a:extLst>
                    <a:ext uri="{9D8B030D-6E8A-4147-A177-3AD203B41FA5}">
                      <a16:colId xmlns="" xmlns:a16="http://schemas.microsoft.com/office/drawing/2014/main" val="691967896"/>
                    </a:ext>
                  </a:extLst>
                </a:gridCol>
                <a:gridCol w="942375">
                  <a:extLst>
                    <a:ext uri="{9D8B030D-6E8A-4147-A177-3AD203B41FA5}">
                      <a16:colId xmlns="" xmlns:a16="http://schemas.microsoft.com/office/drawing/2014/main" val="563582330"/>
                    </a:ext>
                  </a:extLst>
                </a:gridCol>
                <a:gridCol w="920460">
                  <a:extLst>
                    <a:ext uri="{9D8B030D-6E8A-4147-A177-3AD203B41FA5}">
                      <a16:colId xmlns="" xmlns:a16="http://schemas.microsoft.com/office/drawing/2014/main" val="2379762189"/>
                    </a:ext>
                  </a:extLst>
                </a:gridCol>
                <a:gridCol w="931415">
                  <a:extLst>
                    <a:ext uri="{9D8B030D-6E8A-4147-A177-3AD203B41FA5}">
                      <a16:colId xmlns="" xmlns:a16="http://schemas.microsoft.com/office/drawing/2014/main" val="3162937699"/>
                    </a:ext>
                  </a:extLst>
                </a:gridCol>
              </a:tblGrid>
              <a:tr h="27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자료형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기본키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외래키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Null</a:t>
                      </a: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허용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디폴트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체크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6601619"/>
                  </a:ext>
                </a:extLst>
              </a:tr>
              <a:tr h="1596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글번호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unotice_no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number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5767671"/>
                  </a:ext>
                </a:extLst>
              </a:tr>
              <a:tr h="1596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글제목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unotice_title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varchar2(50)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21866663"/>
                  </a:ext>
                </a:extLst>
              </a:tr>
              <a:tr h="1596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글내용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unotice_content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CLOB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27559719"/>
                  </a:ext>
                </a:extLst>
              </a:tr>
              <a:tr h="1596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관리자아이디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admin_id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15692412"/>
                  </a:ext>
                </a:extLst>
              </a:tr>
              <a:tr h="1596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작성시간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unotice_regdate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SYSDATE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46870496"/>
                  </a:ext>
                </a:extLst>
              </a:tr>
              <a:tr h="1596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글노출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unotice_visible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CHAR(6)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61602029"/>
                  </a:ext>
                </a:extLst>
              </a:tr>
              <a:tr h="1596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조회수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unotice_readcount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number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596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삭제일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unotice_deldate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SYSDATE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042011775"/>
              </p:ext>
            </p:extLst>
          </p:nvPr>
        </p:nvGraphicFramePr>
        <p:xfrm>
          <a:off x="820686" y="4702434"/>
          <a:ext cx="10168887" cy="162699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3039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50498">
                  <a:extLst>
                    <a:ext uri="{9D8B030D-6E8A-4147-A177-3AD203B41FA5}">
                      <a16:colId xmlns="" xmlns:a16="http://schemas.microsoft.com/office/drawing/2014/main" val="1073794068"/>
                    </a:ext>
                  </a:extLst>
                </a:gridCol>
                <a:gridCol w="1314943">
                  <a:extLst>
                    <a:ext uri="{9D8B030D-6E8A-4147-A177-3AD203B41FA5}">
                      <a16:colId xmlns="" xmlns:a16="http://schemas.microsoft.com/office/drawing/2014/main" val="1417334819"/>
                    </a:ext>
                  </a:extLst>
                </a:gridCol>
                <a:gridCol w="854712">
                  <a:extLst>
                    <a:ext uri="{9D8B030D-6E8A-4147-A177-3AD203B41FA5}">
                      <a16:colId xmlns="" xmlns:a16="http://schemas.microsoft.com/office/drawing/2014/main" val="622319025"/>
                    </a:ext>
                  </a:extLst>
                </a:gridCol>
                <a:gridCol w="876628">
                  <a:extLst>
                    <a:ext uri="{9D8B030D-6E8A-4147-A177-3AD203B41FA5}">
                      <a16:colId xmlns="" xmlns:a16="http://schemas.microsoft.com/office/drawing/2014/main" val="4230926144"/>
                    </a:ext>
                  </a:extLst>
                </a:gridCol>
                <a:gridCol w="1073870">
                  <a:extLst>
                    <a:ext uri="{9D8B030D-6E8A-4147-A177-3AD203B41FA5}">
                      <a16:colId xmlns="" xmlns:a16="http://schemas.microsoft.com/office/drawing/2014/main" val="691967896"/>
                    </a:ext>
                  </a:extLst>
                </a:gridCol>
                <a:gridCol w="942375">
                  <a:extLst>
                    <a:ext uri="{9D8B030D-6E8A-4147-A177-3AD203B41FA5}">
                      <a16:colId xmlns="" xmlns:a16="http://schemas.microsoft.com/office/drawing/2014/main" val="563582330"/>
                    </a:ext>
                  </a:extLst>
                </a:gridCol>
                <a:gridCol w="920460">
                  <a:extLst>
                    <a:ext uri="{9D8B030D-6E8A-4147-A177-3AD203B41FA5}">
                      <a16:colId xmlns="" xmlns:a16="http://schemas.microsoft.com/office/drawing/2014/main" val="2379762189"/>
                    </a:ext>
                  </a:extLst>
                </a:gridCol>
                <a:gridCol w="931415">
                  <a:extLst>
                    <a:ext uri="{9D8B030D-6E8A-4147-A177-3AD203B41FA5}">
                      <a16:colId xmlns="" xmlns:a16="http://schemas.microsoft.com/office/drawing/2014/main" val="3162937699"/>
                    </a:ext>
                  </a:extLst>
                </a:gridCol>
              </a:tblGrid>
              <a:tr h="286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자료형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기본키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외래키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Null</a:t>
                      </a: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허용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디폴트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체크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6601619"/>
                  </a:ext>
                </a:extLst>
              </a:tr>
              <a:tr h="1675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글번호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scnotice_no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number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5767671"/>
                  </a:ext>
                </a:extLst>
              </a:tr>
              <a:tr h="1675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글제목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scnotice_title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varchar2(50)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21866663"/>
                  </a:ext>
                </a:extLst>
              </a:tr>
              <a:tr h="1675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글내용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scnotice_content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CLOB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27559719"/>
                  </a:ext>
                </a:extLst>
              </a:tr>
              <a:tr h="1675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관리자아이디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admin_id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15692412"/>
                  </a:ext>
                </a:extLst>
              </a:tr>
              <a:tr h="1675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작성시간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scnotice_regdate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SYSDATE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46870496"/>
                  </a:ext>
                </a:extLst>
              </a:tr>
              <a:tr h="1675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글노출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scnotice_visible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CHAR(6)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61602029"/>
                  </a:ext>
                </a:extLst>
              </a:tr>
              <a:tr h="1675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조회수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scnotice_readcount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number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75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삭제일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scnotice_deldate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SYSDATE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2" marR="7802" marT="7802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20686" y="739407"/>
            <a:ext cx="971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CompanyNotice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UserNotice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일반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ServiceCenterNotice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상담사 공지사항</a:t>
            </a:r>
          </a:p>
        </p:txBody>
      </p:sp>
    </p:spTree>
    <p:extLst>
      <p:ext uri="{BB962C8B-B14F-4D97-AF65-F5344CB8AC3E}">
        <p14:creationId xmlns="" xmlns:p14="http://schemas.microsoft.com/office/powerpoint/2010/main" val="1996046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29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3"/>
          <p:cNvSpPr txBox="1">
            <a:spLocks/>
          </p:cNvSpPr>
          <p:nvPr/>
        </p:nvSpPr>
        <p:spPr>
          <a:xfrm>
            <a:off x="326703" y="63831"/>
            <a:ext cx="4015998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 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구조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29755922"/>
              </p:ext>
            </p:extLst>
          </p:nvPr>
        </p:nvGraphicFramePr>
        <p:xfrm>
          <a:off x="974680" y="980536"/>
          <a:ext cx="10046708" cy="194051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2883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27062">
                  <a:extLst>
                    <a:ext uri="{9D8B030D-6E8A-4147-A177-3AD203B41FA5}">
                      <a16:colId xmlns="" xmlns:a16="http://schemas.microsoft.com/office/drawing/2014/main" val="1073794068"/>
                    </a:ext>
                  </a:extLst>
                </a:gridCol>
                <a:gridCol w="1299144">
                  <a:extLst>
                    <a:ext uri="{9D8B030D-6E8A-4147-A177-3AD203B41FA5}">
                      <a16:colId xmlns="" xmlns:a16="http://schemas.microsoft.com/office/drawing/2014/main" val="1417334819"/>
                    </a:ext>
                  </a:extLst>
                </a:gridCol>
                <a:gridCol w="844442">
                  <a:extLst>
                    <a:ext uri="{9D8B030D-6E8A-4147-A177-3AD203B41FA5}">
                      <a16:colId xmlns="" xmlns:a16="http://schemas.microsoft.com/office/drawing/2014/main" val="622319025"/>
                    </a:ext>
                  </a:extLst>
                </a:gridCol>
                <a:gridCol w="866096">
                  <a:extLst>
                    <a:ext uri="{9D8B030D-6E8A-4147-A177-3AD203B41FA5}">
                      <a16:colId xmlns="" xmlns:a16="http://schemas.microsoft.com/office/drawing/2014/main" val="4230926144"/>
                    </a:ext>
                  </a:extLst>
                </a:gridCol>
                <a:gridCol w="1060967">
                  <a:extLst>
                    <a:ext uri="{9D8B030D-6E8A-4147-A177-3AD203B41FA5}">
                      <a16:colId xmlns="" xmlns:a16="http://schemas.microsoft.com/office/drawing/2014/main" val="691967896"/>
                    </a:ext>
                  </a:extLst>
                </a:gridCol>
                <a:gridCol w="931053">
                  <a:extLst>
                    <a:ext uri="{9D8B030D-6E8A-4147-A177-3AD203B41FA5}">
                      <a16:colId xmlns="" xmlns:a16="http://schemas.microsoft.com/office/drawing/2014/main" val="563582330"/>
                    </a:ext>
                  </a:extLst>
                </a:gridCol>
                <a:gridCol w="909400">
                  <a:extLst>
                    <a:ext uri="{9D8B030D-6E8A-4147-A177-3AD203B41FA5}">
                      <a16:colId xmlns="" xmlns:a16="http://schemas.microsoft.com/office/drawing/2014/main" val="2379762189"/>
                    </a:ext>
                  </a:extLst>
                </a:gridCol>
                <a:gridCol w="920224">
                  <a:extLst>
                    <a:ext uri="{9D8B030D-6E8A-4147-A177-3AD203B41FA5}">
                      <a16:colId xmlns="" xmlns:a16="http://schemas.microsoft.com/office/drawing/2014/main" val="3162937699"/>
                    </a:ext>
                  </a:extLst>
                </a:gridCol>
              </a:tblGrid>
              <a:tr h="260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자료형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기본키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외래키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Null</a:t>
                      </a: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허용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디폴트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체크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6601619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결제번호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pay_no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number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5767671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회원아이디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user_id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21866663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회원전화번호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user_tel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27559719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결제방법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pay_method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15692412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할인금액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pay_discount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number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46870496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결제금액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pay_money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number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61602029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결제일시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pay_regdate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SYSDATE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진행상태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pay_condition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varchar2(20)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74680" y="529859"/>
            <a:ext cx="199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PayInfo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결제정보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416221644"/>
              </p:ext>
            </p:extLst>
          </p:nvPr>
        </p:nvGraphicFramePr>
        <p:xfrm>
          <a:off x="974680" y="3842580"/>
          <a:ext cx="10046708" cy="194051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2883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27062">
                  <a:extLst>
                    <a:ext uri="{9D8B030D-6E8A-4147-A177-3AD203B41FA5}">
                      <a16:colId xmlns="" xmlns:a16="http://schemas.microsoft.com/office/drawing/2014/main" val="1073794068"/>
                    </a:ext>
                  </a:extLst>
                </a:gridCol>
                <a:gridCol w="1299144">
                  <a:extLst>
                    <a:ext uri="{9D8B030D-6E8A-4147-A177-3AD203B41FA5}">
                      <a16:colId xmlns="" xmlns:a16="http://schemas.microsoft.com/office/drawing/2014/main" val="1417334819"/>
                    </a:ext>
                  </a:extLst>
                </a:gridCol>
                <a:gridCol w="844442">
                  <a:extLst>
                    <a:ext uri="{9D8B030D-6E8A-4147-A177-3AD203B41FA5}">
                      <a16:colId xmlns="" xmlns:a16="http://schemas.microsoft.com/office/drawing/2014/main" val="622319025"/>
                    </a:ext>
                  </a:extLst>
                </a:gridCol>
                <a:gridCol w="866096">
                  <a:extLst>
                    <a:ext uri="{9D8B030D-6E8A-4147-A177-3AD203B41FA5}">
                      <a16:colId xmlns="" xmlns:a16="http://schemas.microsoft.com/office/drawing/2014/main" val="4230926144"/>
                    </a:ext>
                  </a:extLst>
                </a:gridCol>
                <a:gridCol w="1060967">
                  <a:extLst>
                    <a:ext uri="{9D8B030D-6E8A-4147-A177-3AD203B41FA5}">
                      <a16:colId xmlns="" xmlns:a16="http://schemas.microsoft.com/office/drawing/2014/main" val="691967896"/>
                    </a:ext>
                  </a:extLst>
                </a:gridCol>
                <a:gridCol w="931053">
                  <a:extLst>
                    <a:ext uri="{9D8B030D-6E8A-4147-A177-3AD203B41FA5}">
                      <a16:colId xmlns="" xmlns:a16="http://schemas.microsoft.com/office/drawing/2014/main" val="563582330"/>
                    </a:ext>
                  </a:extLst>
                </a:gridCol>
                <a:gridCol w="909400">
                  <a:extLst>
                    <a:ext uri="{9D8B030D-6E8A-4147-A177-3AD203B41FA5}">
                      <a16:colId xmlns="" xmlns:a16="http://schemas.microsoft.com/office/drawing/2014/main" val="2379762189"/>
                    </a:ext>
                  </a:extLst>
                </a:gridCol>
                <a:gridCol w="920224">
                  <a:extLst>
                    <a:ext uri="{9D8B030D-6E8A-4147-A177-3AD203B41FA5}">
                      <a16:colId xmlns="" xmlns:a16="http://schemas.microsoft.com/office/drawing/2014/main" val="3162937699"/>
                    </a:ext>
                  </a:extLst>
                </a:gridCol>
              </a:tblGrid>
              <a:tr h="260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자료형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기본키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외래키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Null</a:t>
                      </a: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허용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디폴트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체크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6601619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관리자아이디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admin_id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5767671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패스워드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admin_pwd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21866663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admin_name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varchar2(20)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27559719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admin_tel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15692412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admin_email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varchar2(40)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46870496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가입일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admin_join_date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61602029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탈퇴일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admin_out_date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권한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authcode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varchar2(10)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8035" marR="8035" marT="8035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74680" y="3473248"/>
            <a:ext cx="170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Admin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3382458" y="2858078"/>
            <a:ext cx="6197769" cy="45557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탐색 및 벤치마킹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부동산</a:t>
            </a:r>
            <a:r>
              <a:rPr lang="en-US" altLang="ko-KR" sz="16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렌터카</a:t>
            </a:r>
            <a:r>
              <a:rPr lang="en-US" altLang="ko-KR" sz="16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개인방송</a:t>
            </a:r>
            <a:r>
              <a:rPr lang="en-US" altLang="ko-KR" sz="16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결혼중매</a:t>
            </a:r>
            <a:endParaRPr lang="en-US" sz="1600" dirty="0">
              <a:solidFill>
                <a:srgbClr val="DB404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358647" y="2234188"/>
            <a:ext cx="5110162" cy="78105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주제선정</a:t>
            </a:r>
            <a:endParaRPr 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3357059" y="3586738"/>
            <a:ext cx="5971425" cy="82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44000" bIns="360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브레인스토밍을 통해 다양한 주제를 찾아보고 관련 사이트를 탐색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just" eaLnBrk="1" hangingPunct="1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사이트들을 분석해보고 잘 할 수 있는 주제를 회의를 통해 결정 그 결과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개의 사이트로 결과가 압축됨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178015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30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286" y="503696"/>
            <a:ext cx="2691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39833468"/>
              </p:ext>
            </p:extLst>
          </p:nvPr>
        </p:nvGraphicFramePr>
        <p:xfrm>
          <a:off x="626074" y="949290"/>
          <a:ext cx="10497725" cy="25603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1343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86461">
                  <a:extLst>
                    <a:ext uri="{9D8B030D-6E8A-4147-A177-3AD203B41FA5}">
                      <a16:colId xmlns="" xmlns:a16="http://schemas.microsoft.com/office/drawing/2014/main" val="1073794068"/>
                    </a:ext>
                  </a:extLst>
                </a:gridCol>
                <a:gridCol w="1672204">
                  <a:extLst>
                    <a:ext uri="{9D8B030D-6E8A-4147-A177-3AD203B41FA5}">
                      <a16:colId xmlns="" xmlns:a16="http://schemas.microsoft.com/office/drawing/2014/main" val="1417334819"/>
                    </a:ext>
                  </a:extLst>
                </a:gridCol>
                <a:gridCol w="1114803">
                  <a:extLst>
                    <a:ext uri="{9D8B030D-6E8A-4147-A177-3AD203B41FA5}">
                      <a16:colId xmlns="" xmlns:a16="http://schemas.microsoft.com/office/drawing/2014/main" val="622319025"/>
                    </a:ext>
                  </a:extLst>
                </a:gridCol>
                <a:gridCol w="1114803">
                  <a:extLst>
                    <a:ext uri="{9D8B030D-6E8A-4147-A177-3AD203B41FA5}">
                      <a16:colId xmlns="" xmlns:a16="http://schemas.microsoft.com/office/drawing/2014/main" val="4230926144"/>
                    </a:ext>
                  </a:extLst>
                </a:gridCol>
                <a:gridCol w="1233040">
                  <a:extLst>
                    <a:ext uri="{9D8B030D-6E8A-4147-A177-3AD203B41FA5}">
                      <a16:colId xmlns="" xmlns:a16="http://schemas.microsoft.com/office/drawing/2014/main" val="691967896"/>
                    </a:ext>
                  </a:extLst>
                </a:gridCol>
                <a:gridCol w="1055684">
                  <a:extLst>
                    <a:ext uri="{9D8B030D-6E8A-4147-A177-3AD203B41FA5}">
                      <a16:colId xmlns="" xmlns:a16="http://schemas.microsoft.com/office/drawing/2014/main" val="563582330"/>
                    </a:ext>
                  </a:extLst>
                </a:gridCol>
                <a:gridCol w="793876">
                  <a:extLst>
                    <a:ext uri="{9D8B030D-6E8A-4147-A177-3AD203B41FA5}">
                      <a16:colId xmlns="" xmlns:a16="http://schemas.microsoft.com/office/drawing/2014/main" val="2379762189"/>
                    </a:ext>
                  </a:extLst>
                </a:gridCol>
                <a:gridCol w="692526">
                  <a:extLst>
                    <a:ext uri="{9D8B030D-6E8A-4147-A177-3AD203B41FA5}">
                      <a16:colId xmlns="" xmlns:a16="http://schemas.microsoft.com/office/drawing/2014/main" val="3162937699"/>
                    </a:ext>
                  </a:extLst>
                </a:gridCol>
              </a:tblGrid>
              <a:tr h="223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자료형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기본키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외래키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Null</a:t>
                      </a: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허용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디폴트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체크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6601619"/>
                  </a:ext>
                </a:extLst>
              </a:tr>
              <a:tr h="1983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회원아이디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user_id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5767671"/>
                  </a:ext>
                </a:extLst>
              </a:tr>
              <a:tr h="1983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패스워드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user_pwd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21866663"/>
                  </a:ext>
                </a:extLst>
              </a:tr>
              <a:tr h="1983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user_email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VARCHAR2(50)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27559719"/>
                  </a:ext>
                </a:extLst>
              </a:tr>
              <a:tr h="1983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생년월일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user_birth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VARCHAR2(50)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15692412"/>
                  </a:ext>
                </a:extLst>
              </a:tr>
              <a:tr h="1983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user_address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VARCHAR2(100)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46870496"/>
                  </a:ext>
                </a:extLst>
              </a:tr>
              <a:tr h="1983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연락처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user_tel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61602029"/>
                  </a:ext>
                </a:extLst>
              </a:tr>
              <a:tr h="1983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user_gender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CHAR(5)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83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면허증</a:t>
                      </a:r>
                      <a:endParaRPr lang="en-US" altLang="ko-KR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user_license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983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가입일</a:t>
                      </a:r>
                      <a:endParaRPr lang="en-US" altLang="ko-KR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user_regdate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SYSDATE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983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탈퇴일</a:t>
                      </a:r>
                      <a:endParaRPr lang="en-US" altLang="ko-KR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user_outdate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SYSDATE</a:t>
                      </a:r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제목 3"/>
          <p:cNvSpPr txBox="1">
            <a:spLocks/>
          </p:cNvSpPr>
          <p:nvPr/>
        </p:nvSpPr>
        <p:spPr>
          <a:xfrm>
            <a:off x="326703" y="63831"/>
            <a:ext cx="4015998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 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구조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3993" y="3580455"/>
            <a:ext cx="356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Counsel -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상담내역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50393383"/>
              </p:ext>
            </p:extLst>
          </p:nvPr>
        </p:nvGraphicFramePr>
        <p:xfrm>
          <a:off x="628708" y="3992591"/>
          <a:ext cx="10495090" cy="231828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160338">
                  <a:extLst>
                    <a:ext uri="{9D8B030D-6E8A-4147-A177-3AD203B41FA5}">
                      <a16:colId xmlns="" xmlns:a16="http://schemas.microsoft.com/office/drawing/2014/main" val="1073794068"/>
                    </a:ext>
                  </a:extLst>
                </a:gridCol>
                <a:gridCol w="16819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72593">
                  <a:extLst>
                    <a:ext uri="{9D8B030D-6E8A-4147-A177-3AD203B41FA5}">
                      <a16:colId xmlns="" xmlns:a16="http://schemas.microsoft.com/office/drawing/2014/main" val="1417334819"/>
                    </a:ext>
                  </a:extLst>
                </a:gridCol>
                <a:gridCol w="1149324">
                  <a:extLst>
                    <a:ext uri="{9D8B030D-6E8A-4147-A177-3AD203B41FA5}">
                      <a16:colId xmlns="" xmlns:a16="http://schemas.microsoft.com/office/drawing/2014/main" val="622319025"/>
                    </a:ext>
                  </a:extLst>
                </a:gridCol>
                <a:gridCol w="1074571">
                  <a:extLst>
                    <a:ext uri="{9D8B030D-6E8A-4147-A177-3AD203B41FA5}">
                      <a16:colId xmlns="" xmlns:a16="http://schemas.microsoft.com/office/drawing/2014/main" val="4230926144"/>
                    </a:ext>
                  </a:extLst>
                </a:gridCol>
                <a:gridCol w="1168012">
                  <a:extLst>
                    <a:ext uri="{9D8B030D-6E8A-4147-A177-3AD203B41FA5}">
                      <a16:colId xmlns="" xmlns:a16="http://schemas.microsoft.com/office/drawing/2014/main" val="691967896"/>
                    </a:ext>
                  </a:extLst>
                </a:gridCol>
                <a:gridCol w="1149324">
                  <a:extLst>
                    <a:ext uri="{9D8B030D-6E8A-4147-A177-3AD203B41FA5}">
                      <a16:colId xmlns="" xmlns:a16="http://schemas.microsoft.com/office/drawing/2014/main" val="563582330"/>
                    </a:ext>
                  </a:extLst>
                </a:gridCol>
                <a:gridCol w="738183">
                  <a:extLst>
                    <a:ext uri="{9D8B030D-6E8A-4147-A177-3AD203B41FA5}">
                      <a16:colId xmlns="" xmlns:a16="http://schemas.microsoft.com/office/drawing/2014/main" val="2379762189"/>
                    </a:ext>
                  </a:extLst>
                </a:gridCol>
                <a:gridCol w="700807">
                  <a:extLst>
                    <a:ext uri="{9D8B030D-6E8A-4147-A177-3AD203B41FA5}">
                      <a16:colId xmlns="" xmlns:a16="http://schemas.microsoft.com/office/drawing/2014/main" val="3162937699"/>
                    </a:ext>
                  </a:extLst>
                </a:gridCol>
              </a:tblGrid>
              <a:tr h="2326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자료형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기본키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외래키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Null</a:t>
                      </a: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허용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디폴트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체크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6601619"/>
                  </a:ext>
                </a:extLst>
              </a:tr>
              <a:tr h="1691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상담번호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Counsel_id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NUMBER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5767671"/>
                  </a:ext>
                </a:extLst>
              </a:tr>
              <a:tr h="1691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회원아이디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User_id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21866663"/>
                  </a:ext>
                </a:extLst>
              </a:tr>
              <a:tr h="1691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전화번호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User_tel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8853262"/>
                  </a:ext>
                </a:extLst>
              </a:tr>
              <a:tr h="1691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상담내용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counsel_content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CLOB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27559719"/>
                  </a:ext>
                </a:extLst>
              </a:tr>
              <a:tr h="2749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상담시간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counsel_regdate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91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처리내용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counsel_result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CLOB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49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처리결과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counsel_result_flag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VARCHAR2(200)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749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 아이디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admin_id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VARCHAR2(40)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31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4066" y="639842"/>
            <a:ext cx="425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Member_grade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회원등급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307316503"/>
              </p:ext>
            </p:extLst>
          </p:nvPr>
        </p:nvGraphicFramePr>
        <p:xfrm>
          <a:off x="864066" y="1070995"/>
          <a:ext cx="10242958" cy="22250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57013">
                  <a:extLst>
                    <a:ext uri="{9D8B030D-6E8A-4147-A177-3AD203B41FA5}">
                      <a16:colId xmlns="" xmlns:a16="http://schemas.microsoft.com/office/drawing/2014/main" val="1073794068"/>
                    </a:ext>
                  </a:extLst>
                </a:gridCol>
                <a:gridCol w="17169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77377">
                  <a:extLst>
                    <a:ext uri="{9D8B030D-6E8A-4147-A177-3AD203B41FA5}">
                      <a16:colId xmlns="" xmlns:a16="http://schemas.microsoft.com/office/drawing/2014/main" val="1417334819"/>
                    </a:ext>
                  </a:extLst>
                </a:gridCol>
                <a:gridCol w="1276747">
                  <a:extLst>
                    <a:ext uri="{9D8B030D-6E8A-4147-A177-3AD203B41FA5}">
                      <a16:colId xmlns="" xmlns:a16="http://schemas.microsoft.com/office/drawing/2014/main" val="622319025"/>
                    </a:ext>
                  </a:extLst>
                </a:gridCol>
                <a:gridCol w="1048756">
                  <a:extLst>
                    <a:ext uri="{9D8B030D-6E8A-4147-A177-3AD203B41FA5}">
                      <a16:colId xmlns="" xmlns:a16="http://schemas.microsoft.com/office/drawing/2014/main" val="4230926144"/>
                    </a:ext>
                  </a:extLst>
                </a:gridCol>
                <a:gridCol w="1139952">
                  <a:extLst>
                    <a:ext uri="{9D8B030D-6E8A-4147-A177-3AD203B41FA5}">
                      <a16:colId xmlns="" xmlns:a16="http://schemas.microsoft.com/office/drawing/2014/main" val="691967896"/>
                    </a:ext>
                  </a:extLst>
                </a:gridCol>
                <a:gridCol w="1185550">
                  <a:extLst>
                    <a:ext uri="{9D8B030D-6E8A-4147-A177-3AD203B41FA5}">
                      <a16:colId xmlns="" xmlns:a16="http://schemas.microsoft.com/office/drawing/2014/main" val="563582330"/>
                    </a:ext>
                  </a:extLst>
                </a:gridCol>
                <a:gridCol w="656612">
                  <a:extLst>
                    <a:ext uri="{9D8B030D-6E8A-4147-A177-3AD203B41FA5}">
                      <a16:colId xmlns="" xmlns:a16="http://schemas.microsoft.com/office/drawing/2014/main" val="2379762189"/>
                    </a:ext>
                  </a:extLst>
                </a:gridCol>
                <a:gridCol w="683971">
                  <a:extLst>
                    <a:ext uri="{9D8B030D-6E8A-4147-A177-3AD203B41FA5}">
                      <a16:colId xmlns="" xmlns:a16="http://schemas.microsoft.com/office/drawing/2014/main" val="3162937699"/>
                    </a:ext>
                  </a:extLst>
                </a:gridCol>
              </a:tblGrid>
              <a:tr h="1994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자료형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기본키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외래키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Null</a:t>
                      </a: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허용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디폴트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체크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6601619"/>
                  </a:ext>
                </a:extLst>
              </a:tr>
              <a:tr h="177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대상회원번호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mem_gra_no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5767671"/>
                  </a:ext>
                </a:extLst>
              </a:tr>
              <a:tr h="177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대상전화번호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mem_gra_tel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21866663"/>
                  </a:ext>
                </a:extLst>
              </a:tr>
              <a:tr h="177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회원아이디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User_id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27559719"/>
                  </a:ext>
                </a:extLst>
              </a:tr>
              <a:tr h="177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등급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mem_grade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64258452"/>
                  </a:ext>
                </a:extLst>
              </a:tr>
              <a:tr h="177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등급결정일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mem_gra_regdate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77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결정사유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mem_gra_reason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VARCHAR2(1000)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77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관리자아이디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admin_id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77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등급삭제일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mem_gra_deldate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SYSDATE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47591" y="3621912"/>
            <a:ext cx="2691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Comment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코멘트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89351458"/>
              </p:ext>
            </p:extLst>
          </p:nvPr>
        </p:nvGraphicFramePr>
        <p:xfrm>
          <a:off x="847591" y="4055206"/>
          <a:ext cx="10242960" cy="20345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815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061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73506">
                  <a:extLst>
                    <a:ext uri="{9D8B030D-6E8A-4147-A177-3AD203B41FA5}">
                      <a16:colId xmlns="" xmlns:a16="http://schemas.microsoft.com/office/drawing/2014/main" val="1417334819"/>
                    </a:ext>
                  </a:extLst>
                </a:gridCol>
                <a:gridCol w="1290462">
                  <a:extLst>
                    <a:ext uri="{9D8B030D-6E8A-4147-A177-3AD203B41FA5}">
                      <a16:colId xmlns="" xmlns:a16="http://schemas.microsoft.com/office/drawing/2014/main" val="622319025"/>
                    </a:ext>
                  </a:extLst>
                </a:gridCol>
                <a:gridCol w="1034200">
                  <a:extLst>
                    <a:ext uri="{9D8B030D-6E8A-4147-A177-3AD203B41FA5}">
                      <a16:colId xmlns="" xmlns:a16="http://schemas.microsoft.com/office/drawing/2014/main" val="4230926144"/>
                    </a:ext>
                  </a:extLst>
                </a:gridCol>
                <a:gridCol w="1171483">
                  <a:extLst>
                    <a:ext uri="{9D8B030D-6E8A-4147-A177-3AD203B41FA5}">
                      <a16:colId xmlns="" xmlns:a16="http://schemas.microsoft.com/office/drawing/2014/main" val="691967896"/>
                    </a:ext>
                  </a:extLst>
                </a:gridCol>
                <a:gridCol w="1208092">
                  <a:extLst>
                    <a:ext uri="{9D8B030D-6E8A-4147-A177-3AD203B41FA5}">
                      <a16:colId xmlns="" xmlns:a16="http://schemas.microsoft.com/office/drawing/2014/main" val="563582330"/>
                    </a:ext>
                  </a:extLst>
                </a:gridCol>
                <a:gridCol w="622350">
                  <a:extLst>
                    <a:ext uri="{9D8B030D-6E8A-4147-A177-3AD203B41FA5}">
                      <a16:colId xmlns="" xmlns:a16="http://schemas.microsoft.com/office/drawing/2014/main" val="2379762189"/>
                    </a:ext>
                  </a:extLst>
                </a:gridCol>
                <a:gridCol w="640655">
                  <a:extLst>
                    <a:ext uri="{9D8B030D-6E8A-4147-A177-3AD203B41FA5}">
                      <a16:colId xmlns="" xmlns:a16="http://schemas.microsoft.com/office/drawing/2014/main" val="3162937699"/>
                    </a:ext>
                  </a:extLst>
                </a:gridCol>
              </a:tblGrid>
              <a:tr h="2603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물리이름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자료형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기본키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외래키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Null</a:t>
                      </a:r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허용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디폴트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체크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6601619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코멘트 번호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comment_no</a:t>
                      </a:r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NUMBER</a:t>
                      </a:r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Not-null</a:t>
                      </a:r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5767671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코멘트 내용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comment_content</a:t>
                      </a:r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VARCHAR2(200)</a:t>
                      </a:r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21866663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회원아이디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user_id</a:t>
                      </a:r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27559719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업체 아이디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com_id</a:t>
                      </a:r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VARCHAR2(40)</a:t>
                      </a:r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15692412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기록일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comment_regdate</a:t>
                      </a:r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Not-null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SYSDATE</a:t>
                      </a:r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46870496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삭제일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comment_deldate</a:t>
                      </a:r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8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관리자아이디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admin_id</a:t>
                      </a:r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VARCHAR2(30)</a:t>
                      </a:r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제목 3"/>
          <p:cNvSpPr txBox="1">
            <a:spLocks/>
          </p:cNvSpPr>
          <p:nvPr/>
        </p:nvSpPr>
        <p:spPr>
          <a:xfrm>
            <a:off x="326703" y="63831"/>
            <a:ext cx="4015998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 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구조</a:t>
            </a:r>
          </a:p>
        </p:txBody>
      </p:sp>
    </p:spTree>
    <p:extLst>
      <p:ext uri="{BB962C8B-B14F-4D97-AF65-F5344CB8AC3E}">
        <p14:creationId xmlns="" xmlns:p14="http://schemas.microsoft.com/office/powerpoint/2010/main" val="3688178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3358647" y="2883409"/>
            <a:ext cx="3471347" cy="45557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메뉴구성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업무분담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유즈케이스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</a:t>
            </a:r>
            <a:endParaRPr lang="en-US" sz="1600" dirty="0">
              <a:solidFill>
                <a:srgbClr val="DB404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358647" y="2234188"/>
            <a:ext cx="5110162" cy="78105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사이트맵</a:t>
            </a:r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유즈케이스</a:t>
            </a:r>
            <a:endParaRPr 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3358647" y="3338983"/>
            <a:ext cx="5971425" cy="57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44000" bIns="360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 개개인의 성향과 관심분야 또는 경험분야에 따라 업무를 분배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eaLnBrk="1" hangingPunct="1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유즈케이스는 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업체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가지의 경우로 나뉨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082520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33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260192" y="59730"/>
            <a:ext cx="6006383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사이트맵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사용자 시스템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담당자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1158198" y="1289410"/>
            <a:ext cx="9769157" cy="3710957"/>
            <a:chOff x="1710109" y="786902"/>
            <a:chExt cx="8220468" cy="3122665"/>
          </a:xfrm>
        </p:grpSpPr>
        <p:sp>
          <p:nvSpPr>
            <p:cNvPr id="4" name="직사각형 3"/>
            <p:cNvSpPr/>
            <p:nvPr/>
          </p:nvSpPr>
          <p:spPr>
            <a:xfrm>
              <a:off x="4518010" y="786902"/>
              <a:ext cx="2525086" cy="48656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고객 시스템</a:t>
              </a:r>
              <a:r>
                <a:rPr lang="en-US" altLang="ko-KR" dirty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dirty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웹사이트</a:t>
              </a:r>
              <a:r>
                <a:rPr lang="en-US" altLang="ko-KR" dirty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endParaRPr lang="ko-KR" altLang="en-US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5" name="제목 1"/>
            <p:cNvSpPr txBox="1">
              <a:spLocks/>
            </p:cNvSpPr>
            <p:nvPr/>
          </p:nvSpPr>
          <p:spPr>
            <a:xfrm>
              <a:off x="1714227" y="1511609"/>
              <a:ext cx="1258033" cy="3600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/>
            </a:bodyPr>
            <a:lstStyle/>
            <a:p>
              <a:pPr algn="ctr" defTabSz="914400" latinLnBrk="1">
                <a:spcBef>
                  <a:spcPct val="0"/>
                </a:spcBef>
                <a:defRPr/>
              </a:pPr>
              <a:r>
                <a:rPr lang="ko-KR" altLang="en-US" sz="11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실시간예약</a:t>
              </a:r>
            </a:p>
          </p:txBody>
        </p:sp>
        <p:sp>
          <p:nvSpPr>
            <p:cNvPr id="46" name="제목 1"/>
            <p:cNvSpPr txBox="1">
              <a:spLocks/>
            </p:cNvSpPr>
            <p:nvPr/>
          </p:nvSpPr>
          <p:spPr>
            <a:xfrm>
              <a:off x="7276058" y="1511608"/>
              <a:ext cx="1258033" cy="3600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/>
            </a:bodyPr>
            <a:lstStyle/>
            <a:p>
              <a:pPr algn="ctr" defTabSz="914400" latinLnBrk="1">
                <a:spcBef>
                  <a:spcPct val="0"/>
                </a:spcBef>
                <a:defRPr/>
              </a:pPr>
              <a:r>
                <a:rPr lang="ko-KR" altLang="en-US" sz="11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회사 정보</a:t>
              </a:r>
            </a:p>
          </p:txBody>
        </p:sp>
        <p:sp>
          <p:nvSpPr>
            <p:cNvPr id="47" name="제목 1"/>
            <p:cNvSpPr txBox="1">
              <a:spLocks/>
            </p:cNvSpPr>
            <p:nvPr/>
          </p:nvSpPr>
          <p:spPr>
            <a:xfrm>
              <a:off x="5885600" y="1511608"/>
              <a:ext cx="1258033" cy="3600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/>
            </a:bodyPr>
            <a:lstStyle/>
            <a:p>
              <a:pPr algn="ctr" defTabSz="914400" latinLnBrk="1">
                <a:spcBef>
                  <a:spcPct val="0"/>
                </a:spcBef>
                <a:defRPr/>
              </a:pPr>
              <a:r>
                <a:rPr lang="ko-KR" altLang="en-US" sz="11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고객센터</a:t>
              </a:r>
            </a:p>
          </p:txBody>
        </p:sp>
        <p:sp>
          <p:nvSpPr>
            <p:cNvPr id="48" name="제목 1"/>
            <p:cNvSpPr txBox="1">
              <a:spLocks/>
            </p:cNvSpPr>
            <p:nvPr/>
          </p:nvSpPr>
          <p:spPr>
            <a:xfrm>
              <a:off x="4495142" y="1511608"/>
              <a:ext cx="1258033" cy="3600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/>
            </a:bodyPr>
            <a:lstStyle/>
            <a:p>
              <a:pPr algn="ctr" defTabSz="914400" latinLnBrk="1">
                <a:spcBef>
                  <a:spcPct val="0"/>
                </a:spcBef>
                <a:defRPr/>
              </a:pPr>
              <a:r>
                <a:rPr lang="ko-KR" altLang="en-US" sz="11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이용후기</a:t>
              </a:r>
            </a:p>
          </p:txBody>
        </p:sp>
        <p:sp>
          <p:nvSpPr>
            <p:cNvPr id="49" name="제목 1"/>
            <p:cNvSpPr txBox="1">
              <a:spLocks/>
            </p:cNvSpPr>
            <p:nvPr/>
          </p:nvSpPr>
          <p:spPr>
            <a:xfrm>
              <a:off x="3104685" y="1511608"/>
              <a:ext cx="1258033" cy="3600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/>
            </a:bodyPr>
            <a:lstStyle/>
            <a:p>
              <a:pPr algn="ctr" defTabSz="914400" latinLnBrk="1">
                <a:spcBef>
                  <a:spcPct val="0"/>
                </a:spcBef>
                <a:defRPr/>
              </a:pPr>
              <a:r>
                <a:rPr lang="ko-KR" altLang="en-US" sz="11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예약확인</a:t>
              </a:r>
            </a:p>
          </p:txBody>
        </p:sp>
        <p:sp>
          <p:nvSpPr>
            <p:cNvPr id="50" name="제목 1"/>
            <p:cNvSpPr txBox="1">
              <a:spLocks/>
            </p:cNvSpPr>
            <p:nvPr/>
          </p:nvSpPr>
          <p:spPr>
            <a:xfrm>
              <a:off x="1714228" y="2107517"/>
              <a:ext cx="12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/>
            </a:bodyPr>
            <a:lstStyle/>
            <a:p>
              <a:pPr algn="ctr" defTabSz="914400" latinLnBrk="1">
                <a:spcBef>
                  <a:spcPct val="0"/>
                </a:spcBef>
                <a:defRPr/>
              </a:pPr>
              <a:r>
                <a:rPr lang="ko-KR" altLang="en-US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예약 가능 차 검색</a:t>
              </a:r>
            </a:p>
          </p:txBody>
        </p:sp>
        <p:sp>
          <p:nvSpPr>
            <p:cNvPr id="59" name="제목 1"/>
            <p:cNvSpPr txBox="1">
              <a:spLocks/>
            </p:cNvSpPr>
            <p:nvPr/>
          </p:nvSpPr>
          <p:spPr>
            <a:xfrm>
              <a:off x="3104686" y="2107516"/>
              <a:ext cx="12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/>
            </a:bodyPr>
            <a:lstStyle/>
            <a:p>
              <a:pPr algn="ctr" defTabSz="914400" latinLnBrk="1">
                <a:spcBef>
                  <a:spcPct val="0"/>
                </a:spcBef>
                <a:defRPr/>
              </a:pPr>
              <a:r>
                <a:rPr lang="ko-KR" altLang="en-US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예약 정보 보기</a:t>
              </a:r>
            </a:p>
          </p:txBody>
        </p:sp>
        <p:sp>
          <p:nvSpPr>
            <p:cNvPr id="60" name="제목 1"/>
            <p:cNvSpPr txBox="1">
              <a:spLocks/>
            </p:cNvSpPr>
            <p:nvPr/>
          </p:nvSpPr>
          <p:spPr>
            <a:xfrm>
              <a:off x="3104685" y="3065272"/>
              <a:ext cx="12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/>
            </a:bodyPr>
            <a:lstStyle/>
            <a:p>
              <a:pPr algn="ctr" defTabSz="914400" latinLnBrk="1">
                <a:spcBef>
                  <a:spcPct val="0"/>
                </a:spcBef>
                <a:defRPr/>
              </a:pPr>
              <a:r>
                <a:rPr lang="ko-KR" altLang="en-US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후기 남기기</a:t>
              </a:r>
            </a:p>
          </p:txBody>
        </p:sp>
        <p:sp>
          <p:nvSpPr>
            <p:cNvPr id="61" name="제목 1"/>
            <p:cNvSpPr txBox="1">
              <a:spLocks/>
            </p:cNvSpPr>
            <p:nvPr/>
          </p:nvSpPr>
          <p:spPr>
            <a:xfrm>
              <a:off x="4495141" y="2107517"/>
              <a:ext cx="12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/>
            </a:bodyPr>
            <a:lstStyle/>
            <a:p>
              <a:pPr algn="ctr" defTabSz="914400" latinLnBrk="1">
                <a:spcBef>
                  <a:spcPct val="0"/>
                </a:spcBef>
                <a:defRPr/>
              </a:pPr>
              <a:r>
                <a:rPr lang="ko-KR" altLang="en-US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전체후기</a:t>
              </a:r>
            </a:p>
          </p:txBody>
        </p:sp>
        <p:sp>
          <p:nvSpPr>
            <p:cNvPr id="66" name="제목 1"/>
            <p:cNvSpPr txBox="1">
              <a:spLocks/>
            </p:cNvSpPr>
            <p:nvPr/>
          </p:nvSpPr>
          <p:spPr>
            <a:xfrm>
              <a:off x="5885598" y="2107517"/>
              <a:ext cx="12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/>
            </a:bodyPr>
            <a:lstStyle/>
            <a:p>
              <a:pPr algn="ctr" defTabSz="914400" latinLnBrk="1">
                <a:spcBef>
                  <a:spcPct val="0"/>
                </a:spcBef>
                <a:defRPr/>
              </a:pPr>
              <a:r>
                <a:rPr lang="ko-KR" altLang="en-US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공지사항</a:t>
              </a:r>
            </a:p>
          </p:txBody>
        </p:sp>
        <p:sp>
          <p:nvSpPr>
            <p:cNvPr id="67" name="제목 1"/>
            <p:cNvSpPr txBox="1">
              <a:spLocks/>
            </p:cNvSpPr>
            <p:nvPr/>
          </p:nvSpPr>
          <p:spPr>
            <a:xfrm>
              <a:off x="7275074" y="3051041"/>
              <a:ext cx="12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/>
            </a:bodyPr>
            <a:lstStyle/>
            <a:p>
              <a:pPr algn="ctr" defTabSz="914400" latinLnBrk="1">
                <a:spcBef>
                  <a:spcPct val="0"/>
                </a:spcBef>
                <a:defRPr/>
              </a:pPr>
              <a:r>
                <a:rPr lang="ko-KR" altLang="en-US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지점 안내</a:t>
              </a:r>
            </a:p>
          </p:txBody>
        </p:sp>
        <p:sp>
          <p:nvSpPr>
            <p:cNvPr id="70" name="제목 1"/>
            <p:cNvSpPr txBox="1">
              <a:spLocks/>
            </p:cNvSpPr>
            <p:nvPr/>
          </p:nvSpPr>
          <p:spPr>
            <a:xfrm>
              <a:off x="7276057" y="2107516"/>
              <a:ext cx="12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/>
            </a:bodyPr>
            <a:lstStyle/>
            <a:p>
              <a:pPr algn="ctr" defTabSz="914400" latinLnBrk="1">
                <a:spcBef>
                  <a:spcPct val="0"/>
                </a:spcBef>
                <a:defRPr/>
              </a:pPr>
              <a:r>
                <a:rPr lang="ko-KR" altLang="en-US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인사말</a:t>
              </a:r>
            </a:p>
          </p:txBody>
        </p:sp>
        <p:sp>
          <p:nvSpPr>
            <p:cNvPr id="74" name="제목 1"/>
            <p:cNvSpPr txBox="1">
              <a:spLocks/>
            </p:cNvSpPr>
            <p:nvPr/>
          </p:nvSpPr>
          <p:spPr>
            <a:xfrm>
              <a:off x="8666486" y="1511608"/>
              <a:ext cx="1258033" cy="3600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/>
            </a:bodyPr>
            <a:lstStyle/>
            <a:p>
              <a:pPr algn="ctr" defTabSz="914400" latinLnBrk="1">
                <a:spcBef>
                  <a:spcPct val="0"/>
                </a:spcBef>
                <a:defRPr/>
              </a:pPr>
              <a:r>
                <a:rPr lang="ko-KR" altLang="en-US" sz="11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 관련</a:t>
              </a:r>
            </a:p>
          </p:txBody>
        </p:sp>
        <p:sp>
          <p:nvSpPr>
            <p:cNvPr id="75" name="제목 1"/>
            <p:cNvSpPr txBox="1">
              <a:spLocks/>
            </p:cNvSpPr>
            <p:nvPr/>
          </p:nvSpPr>
          <p:spPr>
            <a:xfrm>
              <a:off x="8666458" y="2107516"/>
              <a:ext cx="12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/>
            </a:bodyPr>
            <a:lstStyle/>
            <a:p>
              <a:pPr algn="ctr" defTabSz="914400" latinLnBrk="1">
                <a:spcBef>
                  <a:spcPct val="0"/>
                </a:spcBef>
                <a:defRPr/>
              </a:pPr>
              <a:r>
                <a:rPr lang="ko-KR" altLang="en-US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</a:t>
              </a:r>
            </a:p>
          </p:txBody>
        </p:sp>
        <p:sp>
          <p:nvSpPr>
            <p:cNvPr id="76" name="제목 1"/>
            <p:cNvSpPr txBox="1">
              <a:spLocks/>
            </p:cNvSpPr>
            <p:nvPr/>
          </p:nvSpPr>
          <p:spPr>
            <a:xfrm>
              <a:off x="8666458" y="2581406"/>
              <a:ext cx="12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/>
            </a:bodyPr>
            <a:lstStyle/>
            <a:p>
              <a:pPr algn="ctr" defTabSz="914400" latinLnBrk="1">
                <a:spcBef>
                  <a:spcPct val="0"/>
                </a:spcBef>
                <a:defRPr/>
              </a:pPr>
              <a:r>
                <a:rPr lang="ko-KR" altLang="en-US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개인 정보수정</a:t>
              </a:r>
            </a:p>
          </p:txBody>
        </p:sp>
        <p:sp>
          <p:nvSpPr>
            <p:cNvPr id="82" name="제목 1"/>
            <p:cNvSpPr txBox="1">
              <a:spLocks/>
            </p:cNvSpPr>
            <p:nvPr/>
          </p:nvSpPr>
          <p:spPr>
            <a:xfrm>
              <a:off x="8666458" y="3549567"/>
              <a:ext cx="12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/>
            </a:bodyPr>
            <a:lstStyle/>
            <a:p>
              <a:pPr algn="ctr" defTabSz="914400" latinLnBrk="1">
                <a:spcBef>
                  <a:spcPct val="0"/>
                </a:spcBef>
                <a:defRPr/>
              </a:pPr>
              <a:r>
                <a:rPr lang="ko-KR" altLang="en-US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회원탈퇴</a:t>
              </a:r>
            </a:p>
          </p:txBody>
        </p:sp>
        <p:sp>
          <p:nvSpPr>
            <p:cNvPr id="83" name="제목 1"/>
            <p:cNvSpPr txBox="1">
              <a:spLocks/>
            </p:cNvSpPr>
            <p:nvPr/>
          </p:nvSpPr>
          <p:spPr>
            <a:xfrm>
              <a:off x="7275074" y="2579279"/>
              <a:ext cx="12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/>
            </a:bodyPr>
            <a:lstStyle/>
            <a:p>
              <a:pPr algn="ctr" defTabSz="914400" latinLnBrk="1">
                <a:spcBef>
                  <a:spcPct val="0"/>
                </a:spcBef>
                <a:defRPr/>
              </a:pPr>
              <a:r>
                <a:rPr lang="ko-KR" altLang="en-US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회사 위치</a:t>
              </a:r>
            </a:p>
          </p:txBody>
        </p:sp>
        <p:sp>
          <p:nvSpPr>
            <p:cNvPr id="43" name="제목 1"/>
            <p:cNvSpPr txBox="1">
              <a:spLocks/>
            </p:cNvSpPr>
            <p:nvPr/>
          </p:nvSpPr>
          <p:spPr>
            <a:xfrm>
              <a:off x="1710109" y="2589431"/>
              <a:ext cx="12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/>
            </a:bodyPr>
            <a:lstStyle/>
            <a:p>
              <a:pPr algn="ctr" defTabSz="914400" latinLnBrk="1">
                <a:spcBef>
                  <a:spcPct val="0"/>
                </a:spcBef>
                <a:defRPr/>
              </a:pPr>
              <a:r>
                <a:rPr lang="ko-KR" altLang="en-US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선택 차 상세정보</a:t>
              </a:r>
            </a:p>
          </p:txBody>
        </p:sp>
        <p:sp>
          <p:nvSpPr>
            <p:cNvPr id="44" name="제목 1"/>
            <p:cNvSpPr txBox="1">
              <a:spLocks/>
            </p:cNvSpPr>
            <p:nvPr/>
          </p:nvSpPr>
          <p:spPr>
            <a:xfrm>
              <a:off x="1714227" y="3071345"/>
              <a:ext cx="12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/>
            </a:bodyPr>
            <a:lstStyle/>
            <a:p>
              <a:pPr algn="ctr" defTabSz="914400" latinLnBrk="1">
                <a:spcBef>
                  <a:spcPct val="0"/>
                </a:spcBef>
                <a:defRPr/>
              </a:pPr>
              <a:r>
                <a:rPr lang="ko-KR" altLang="en-US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예약 및 결제</a:t>
              </a:r>
            </a:p>
          </p:txBody>
        </p:sp>
        <p:sp>
          <p:nvSpPr>
            <p:cNvPr id="71" name="제목 1"/>
            <p:cNvSpPr txBox="1">
              <a:spLocks/>
            </p:cNvSpPr>
            <p:nvPr/>
          </p:nvSpPr>
          <p:spPr>
            <a:xfrm>
              <a:off x="3108804" y="2583359"/>
              <a:ext cx="12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/>
            </a:bodyPr>
            <a:lstStyle/>
            <a:p>
              <a:pPr algn="ctr" defTabSz="914400" latinLnBrk="1">
                <a:spcBef>
                  <a:spcPct val="0"/>
                </a:spcBef>
                <a:defRPr/>
              </a:pPr>
              <a:r>
                <a:rPr lang="ko-KR" altLang="en-US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예약 취소하기</a:t>
              </a:r>
            </a:p>
          </p:txBody>
        </p:sp>
        <p:sp>
          <p:nvSpPr>
            <p:cNvPr id="72" name="제목 1"/>
            <p:cNvSpPr txBox="1">
              <a:spLocks/>
            </p:cNvSpPr>
            <p:nvPr/>
          </p:nvSpPr>
          <p:spPr>
            <a:xfrm>
              <a:off x="8670577" y="3049011"/>
              <a:ext cx="12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/>
            </a:bodyPr>
            <a:lstStyle/>
            <a:p>
              <a:pPr algn="ctr" defTabSz="914400" latinLnBrk="1">
                <a:spcBef>
                  <a:spcPct val="0"/>
                </a:spcBef>
                <a:defRPr/>
              </a:pPr>
              <a:r>
                <a:rPr lang="ko-KR" altLang="en-US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아이디</a:t>
              </a:r>
              <a:r>
                <a:rPr lang="en-US" altLang="ko-KR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11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비번찾기</a:t>
              </a:r>
              <a:endPara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161546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34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269992" y="64738"/>
            <a:ext cx="523288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사이트맵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 사용자 시스템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담당자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50112" y="1405527"/>
            <a:ext cx="2864086" cy="5518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 시스템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04207" y="2271253"/>
            <a:ext cx="1259184" cy="3599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예약 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82325" y="2271253"/>
            <a:ext cx="1259184" cy="3599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차량 관리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136096" y="2283723"/>
            <a:ext cx="1259184" cy="3599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</a:t>
            </a:r>
            <a:r>
              <a:rPr lang="en-US" altLang="ko-KR" sz="1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관리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588307" y="2283723"/>
            <a:ext cx="1259184" cy="3599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후기 관리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04207" y="3072122"/>
            <a:ext cx="1259184" cy="35840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예약 현황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582325" y="3067362"/>
            <a:ext cx="1259184" cy="35523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차량현황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588307" y="3083796"/>
            <a:ext cx="1259184" cy="3599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업체 후기 조회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138506" y="3088556"/>
            <a:ext cx="1259184" cy="3552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일별 매출 현황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136096" y="3662838"/>
            <a:ext cx="1259184" cy="3599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월별 매출 현황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04207" y="3649573"/>
            <a:ext cx="1259184" cy="3599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예약취소 현황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450685" y="2271253"/>
            <a:ext cx="1259184" cy="3599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업체 정보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9450685" y="3067362"/>
            <a:ext cx="1259184" cy="3599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업체정보 수정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590866" y="3573254"/>
            <a:ext cx="1259184" cy="35523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차량등록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150701" y="2271253"/>
            <a:ext cx="1259184" cy="3599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대여 관리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150701" y="3072122"/>
            <a:ext cx="1259184" cy="35840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오늘 대여 현황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150701" y="3649573"/>
            <a:ext cx="1259184" cy="3599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대여중</a:t>
            </a:r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현황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150701" y="4160224"/>
            <a:ext cx="1259184" cy="3599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오늘 반납 현황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150701" y="4666117"/>
            <a:ext cx="1259184" cy="3599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반납완료 현황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136096" y="4169524"/>
            <a:ext cx="1259184" cy="3599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기간별 매출 현황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136096" y="4681789"/>
            <a:ext cx="1259184" cy="3599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월별 수수료 정산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8009101" y="2271253"/>
            <a:ext cx="1259184" cy="3599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업체 공지 사항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8009101" y="3071326"/>
            <a:ext cx="1259184" cy="3599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업체용</a:t>
            </a:r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공지 조회</a:t>
            </a:r>
          </a:p>
        </p:txBody>
      </p:sp>
    </p:spTree>
    <p:extLst>
      <p:ext uri="{BB962C8B-B14F-4D97-AF65-F5344CB8AC3E}">
        <p14:creationId xmlns="" xmlns:p14="http://schemas.microsoft.com/office/powerpoint/2010/main" val="1036151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35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326961" y="64738"/>
            <a:ext cx="4773545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사이트맵 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관리자시스템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담당자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44292" y="1452131"/>
            <a:ext cx="11282136" cy="3186981"/>
            <a:chOff x="662405" y="990736"/>
            <a:chExt cx="10842410" cy="3062767"/>
          </a:xfrm>
        </p:grpSpPr>
        <p:sp>
          <p:nvSpPr>
            <p:cNvPr id="4" name="직사각형 3"/>
            <p:cNvSpPr/>
            <p:nvPr/>
          </p:nvSpPr>
          <p:spPr>
            <a:xfrm>
              <a:off x="4871764" y="990736"/>
              <a:ext cx="2344771" cy="45181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관리자시스템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66352" y="1800750"/>
              <a:ext cx="1030870" cy="29472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회원관리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878120" y="1800750"/>
              <a:ext cx="1030870" cy="29472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업체관리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89888" y="1800750"/>
              <a:ext cx="1030870" cy="29472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차량모델관리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813978" y="1797504"/>
              <a:ext cx="1030870" cy="29472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결제내역</a:t>
              </a:r>
              <a:r>
                <a:rPr lang="en-US" altLang="ko-KR" sz="11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1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262177" y="1797504"/>
              <a:ext cx="1030870" cy="29472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정산관리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473945" y="1797504"/>
              <a:ext cx="1030870" cy="29472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관리자 관리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301656" y="1797504"/>
              <a:ext cx="1030870" cy="29472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게시판 관리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62405" y="2452508"/>
              <a:ext cx="1030870" cy="2947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 수정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66352" y="2930454"/>
              <a:ext cx="1030870" cy="2947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 삭제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66352" y="3344619"/>
              <a:ext cx="1030870" cy="2947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탈퇴 회원 조회 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300670" y="2926559"/>
              <a:ext cx="1030870" cy="2947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 공지 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878120" y="2456404"/>
              <a:ext cx="1030870" cy="2947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업체 등록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878120" y="3344619"/>
              <a:ext cx="1030870" cy="2947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업체 수정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878120" y="3758783"/>
              <a:ext cx="1030870" cy="2947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탈퇴 업체 조회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299684" y="2466135"/>
              <a:ext cx="1030870" cy="2947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업체 공지 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878120" y="2926559"/>
              <a:ext cx="1030870" cy="2947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업체 보유 차량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89888" y="2452508"/>
              <a:ext cx="1030870" cy="2947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신 모델 등록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89888" y="2926559"/>
              <a:ext cx="1030870" cy="2947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모델 수정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89888" y="3340723"/>
              <a:ext cx="1030870" cy="2947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단종 모델 삭제 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305602" y="3340723"/>
              <a:ext cx="1030870" cy="2947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후기 게시판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815951" y="2456406"/>
              <a:ext cx="1030870" cy="30445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결제내역 조회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9267109" y="3344620"/>
              <a:ext cx="1030870" cy="28757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정산처리 취소</a:t>
              </a:r>
              <a:endParaRPr lang="ko-KR" altLang="en-US" sz="10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262177" y="2453158"/>
              <a:ext cx="1030870" cy="2947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정산내역조회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9262177" y="2936289"/>
              <a:ext cx="1030870" cy="2947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정산처리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471972" y="2453158"/>
              <a:ext cx="1030870" cy="2947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관리자 추가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471972" y="2927208"/>
              <a:ext cx="1030870" cy="30380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관리자 수정</a:t>
              </a:r>
              <a:endParaRPr lang="en-US" altLang="ko-KR" sz="10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815950" y="3340723"/>
              <a:ext cx="1030870" cy="2947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 취소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577291" y="1801400"/>
              <a:ext cx="1030870" cy="29472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예약관리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811018" y="2926559"/>
              <a:ext cx="1030870" cy="30445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취소내역 조회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578277" y="2460302"/>
              <a:ext cx="1030870" cy="30445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예약내역 조회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578276" y="3344619"/>
              <a:ext cx="1030870" cy="2947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예약 취소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573344" y="2930455"/>
              <a:ext cx="1030870" cy="30445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취소내역 조회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032397" y="1797504"/>
              <a:ext cx="1030870" cy="29472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매출 관리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8033383" y="2456406"/>
              <a:ext cx="1030870" cy="30445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조회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033382" y="3340723"/>
              <a:ext cx="1030870" cy="29472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기간별 조회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8028450" y="2926559"/>
              <a:ext cx="1030870" cy="30445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월별 조회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1815932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36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260032" y="47960"/>
            <a:ext cx="5259923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사이트맵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상담 관리시스템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담당자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521412" y="1031846"/>
            <a:ext cx="9743045" cy="5125674"/>
            <a:chOff x="2226087" y="1392572"/>
            <a:chExt cx="7829517" cy="4118995"/>
          </a:xfrm>
        </p:grpSpPr>
        <p:sp>
          <p:nvSpPr>
            <p:cNvPr id="4" name="직사각형 3"/>
            <p:cNvSpPr/>
            <p:nvPr/>
          </p:nvSpPr>
          <p:spPr>
            <a:xfrm>
              <a:off x="4541967" y="1392572"/>
              <a:ext cx="2525086" cy="48656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상담 관리 시스템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226087" y="2150376"/>
              <a:ext cx="1110144" cy="31738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비회원 예약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46092" y="2153170"/>
              <a:ext cx="1110144" cy="31738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문의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067053" y="2149674"/>
              <a:ext cx="1110144" cy="31738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통계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717810" y="2153170"/>
              <a:ext cx="1110144" cy="31738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상담사 관리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92599" y="2149674"/>
              <a:ext cx="1110144" cy="31738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게시판</a:t>
              </a:r>
              <a:r>
                <a:rPr lang="en-US" altLang="ko-KR" sz="11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1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악성 관리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226087" y="2856450"/>
              <a:ext cx="1110144" cy="82369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비회원 예약</a:t>
              </a:r>
              <a:endParaRPr lang="en-US" altLang="ko-KR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전화번호 기준</a:t>
              </a:r>
              <a:r>
                <a:rPr lang="en-US" altLang="ko-KR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746092" y="2859244"/>
              <a:ext cx="1110144" cy="31738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개인 문의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392599" y="3815763"/>
              <a:ext cx="1110144" cy="31738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악성 고객 관리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46092" y="3365554"/>
              <a:ext cx="1110144" cy="31738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업체 문의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392599" y="2855049"/>
              <a:ext cx="1110144" cy="31738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질문 게시판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392599" y="3365554"/>
              <a:ext cx="1110144" cy="31738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상담사 공지 게시판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069178" y="2859244"/>
              <a:ext cx="1110144" cy="82369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상담 종류</a:t>
              </a:r>
              <a:endParaRPr lang="en-US" altLang="ko-KR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상담자</a:t>
              </a:r>
              <a:r>
                <a:rPr lang="en-US" altLang="ko-KR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상담사</a:t>
              </a:r>
              <a:r>
                <a:rPr lang="en-US" altLang="ko-KR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상담 종류</a:t>
              </a:r>
              <a:r>
                <a:rPr lang="en-US" altLang="ko-KR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내용</a:t>
              </a:r>
              <a:r>
                <a:rPr lang="en-US" altLang="ko-KR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시간 등</a:t>
              </a:r>
              <a:r>
                <a:rPr lang="en-US" altLang="ko-KR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067053" y="3815763"/>
              <a:ext cx="1110144" cy="76339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월별</a:t>
              </a:r>
              <a:r>
                <a:rPr lang="en-US" altLang="ko-KR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</a:t>
              </a:r>
              <a:r>
                <a:rPr lang="en-US" altLang="ko-KR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상담처리 통계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8715685" y="2859244"/>
              <a:ext cx="1110144" cy="31738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상담사 추가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715685" y="3369749"/>
              <a:ext cx="1110144" cy="75920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상담사 수정</a:t>
              </a:r>
              <a:endParaRPr lang="en-US" altLang="ko-KR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</a:t>
              </a:r>
              <a:r>
                <a:rPr lang="en-US" altLang="ko-KR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권한등</a:t>
              </a:r>
              <a:r>
                <a:rPr lang="en-US" altLang="ko-KR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226087" y="3873259"/>
              <a:ext cx="1110144" cy="25569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예약 취소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266097" y="1960398"/>
              <a:ext cx="4789507" cy="35511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더 높은 권한 필요</a:t>
              </a: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436605" y="617838"/>
            <a:ext cx="11532973" cy="5807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00943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6" name="제목 3"/>
          <p:cNvSpPr txBox="1">
            <a:spLocks/>
          </p:cNvSpPr>
          <p:nvPr/>
        </p:nvSpPr>
        <p:spPr>
          <a:xfrm>
            <a:off x="260192" y="59730"/>
            <a:ext cx="6006383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유즈케이스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상담사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7" y="556811"/>
            <a:ext cx="10393225" cy="57443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63798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6" name="제목 3"/>
          <p:cNvSpPr txBox="1">
            <a:spLocks/>
          </p:cNvSpPr>
          <p:nvPr/>
        </p:nvSpPr>
        <p:spPr>
          <a:xfrm>
            <a:off x="260192" y="59730"/>
            <a:ext cx="6006383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유즈케이스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98" y="570962"/>
            <a:ext cx="10736173" cy="58491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67895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6" name="제목 3"/>
          <p:cNvSpPr txBox="1">
            <a:spLocks/>
          </p:cNvSpPr>
          <p:nvPr/>
        </p:nvSpPr>
        <p:spPr>
          <a:xfrm>
            <a:off x="260192" y="59730"/>
            <a:ext cx="6006383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유즈케이스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렌트업체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29" y="552048"/>
            <a:ext cx="10688542" cy="575390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4670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/>
          <p:cNvCxnSpPr>
            <a:cxnSpLocks/>
          </p:cNvCxnSpPr>
          <p:nvPr/>
        </p:nvCxnSpPr>
        <p:spPr>
          <a:xfrm>
            <a:off x="3592977" y="1512971"/>
            <a:ext cx="27879" cy="436771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494951" y="1527260"/>
            <a:ext cx="2920228" cy="4487646"/>
            <a:chOff x="496565" y="1482031"/>
            <a:chExt cx="1534535" cy="2601888"/>
          </a:xfrm>
        </p:grpSpPr>
        <p:sp>
          <p:nvSpPr>
            <p:cNvPr id="16390" name="Content Placeholder 2"/>
            <p:cNvSpPr txBox="1">
              <a:spLocks/>
            </p:cNvSpPr>
            <p:nvPr/>
          </p:nvSpPr>
          <p:spPr bwMode="auto">
            <a:xfrm>
              <a:off x="496565" y="3496121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ko-KR" altLang="ko-KR" sz="900" dirty="0">
                <a:solidFill>
                  <a:srgbClr val="A6A6A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391" name="Content Placeholder 2"/>
            <p:cNvSpPr txBox="1">
              <a:spLocks/>
            </p:cNvSpPr>
            <p:nvPr/>
          </p:nvSpPr>
          <p:spPr bwMode="auto">
            <a:xfrm>
              <a:off x="578850" y="2956306"/>
              <a:ext cx="1369965" cy="459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solidFill>
                    <a:srgbClr val="DB404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부동산 </a:t>
              </a:r>
              <a:r>
                <a:rPr lang="en-US" altLang="ko-KR" sz="2000" dirty="0">
                  <a:solidFill>
                    <a:srgbClr val="DB404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114</a:t>
              </a:r>
            </a:p>
          </p:txBody>
        </p:sp>
        <p:sp>
          <p:nvSpPr>
            <p:cNvPr id="78" name="Content Placeholder 2"/>
            <p:cNvSpPr txBox="1">
              <a:spLocks/>
            </p:cNvSpPr>
            <p:nvPr/>
          </p:nvSpPr>
          <p:spPr>
            <a:xfrm>
              <a:off x="523994" y="3217020"/>
              <a:ext cx="1479678" cy="329851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www.r114.com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575963" y="1482031"/>
              <a:ext cx="1367078" cy="1368224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8" name="Content Placeholder 2"/>
          <p:cNvSpPr>
            <a:spLocks noGrp="1"/>
          </p:cNvSpPr>
          <p:nvPr>
            <p:ph idx="1"/>
          </p:nvPr>
        </p:nvSpPr>
        <p:spPr>
          <a:xfrm>
            <a:off x="3886665" y="1829675"/>
            <a:ext cx="6909966" cy="4428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탈퇴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중개사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탈퇴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매물등록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관심매물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월세 물건 관련 정보 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상가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분양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부동산관련 뉴스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인테리어 정보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부동산 커뮤니티 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매물 검색시 동적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 사용할것으로 보임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Ex)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금액설정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방수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욕실수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권리금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면적등</a:t>
            </a:r>
          </a:p>
          <a:p>
            <a:pPr marL="0" indent="0">
              <a:buNone/>
            </a:pP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이런 기능이 있으면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동네사건사고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 제공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부정적인 정보라서 물건을 내놓는 사용자들에게 사이트에 대한 나쁜 이미지  우려됨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특이한 집 인테리어 소개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핵심적이지않고 매력적이지않음</a:t>
            </a:r>
          </a:p>
        </p:txBody>
      </p:sp>
      <p:sp>
        <p:nvSpPr>
          <p:cNvPr id="89" name="Title 13"/>
          <p:cNvSpPr txBox="1">
            <a:spLocks/>
          </p:cNvSpPr>
          <p:nvPr/>
        </p:nvSpPr>
        <p:spPr bwMode="auto">
          <a:xfrm>
            <a:off x="3894603" y="1282139"/>
            <a:ext cx="34365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ko-KR" altLang="en-US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부동산 중개 사이트</a:t>
            </a:r>
            <a:endParaRPr lang="en-US" altLang="ko-KR" dirty="0">
              <a:solidFill>
                <a:srgbClr val="DB404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제목 3"/>
          <p:cNvSpPr txBox="1">
            <a:spLocks/>
          </p:cNvSpPr>
          <p:nvPr/>
        </p:nvSpPr>
        <p:spPr>
          <a:xfrm>
            <a:off x="259591" y="63742"/>
            <a:ext cx="272397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주제탐색과정</a:t>
            </a:r>
          </a:p>
        </p:txBody>
      </p:sp>
    </p:spTree>
    <p:extLst>
      <p:ext uri="{BB962C8B-B14F-4D97-AF65-F5344CB8AC3E}">
        <p14:creationId xmlns="" xmlns:p14="http://schemas.microsoft.com/office/powerpoint/2010/main" val="23949267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BA7361-7AB8-4A33-9D2A-5082C82A5428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504" y="526676"/>
            <a:ext cx="8793678" cy="5958013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260192" y="59730"/>
            <a:ext cx="6006383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유즈케이스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비회원</a:t>
            </a:r>
          </a:p>
        </p:txBody>
      </p:sp>
    </p:spTree>
    <p:extLst>
      <p:ext uri="{BB962C8B-B14F-4D97-AF65-F5344CB8AC3E}">
        <p14:creationId xmlns="" xmlns:p14="http://schemas.microsoft.com/office/powerpoint/2010/main" val="1883781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3358647" y="2883409"/>
            <a:ext cx="4475537" cy="45557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16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</a:t>
            </a:r>
            <a:r>
              <a:rPr lang="en-US" altLang="ko-KR" sz="16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16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 </a:t>
            </a:r>
            <a:r>
              <a:rPr lang="en-US" altLang="ko-KR" sz="16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1600" dirty="0" err="1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상담사</a:t>
            </a:r>
            <a:r>
              <a:rPr lang="ko-KR" altLang="en-US" sz="16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16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시스템</a:t>
            </a:r>
            <a:endParaRPr lang="en-US" sz="1600" dirty="0">
              <a:solidFill>
                <a:srgbClr val="DB404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358647" y="2234188"/>
            <a:ext cx="5110162" cy="78105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</a:t>
            </a:r>
            <a:endParaRPr 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082520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4" y="64738"/>
            <a:ext cx="4387911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고객시스템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화면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113" y="1221376"/>
            <a:ext cx="9237890" cy="5074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3525794" y="1631093"/>
            <a:ext cx="4728519" cy="4530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41492" y="2479590"/>
            <a:ext cx="659027" cy="24837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/>
          <p:nvPr/>
        </p:nvCxnSpPr>
        <p:spPr>
          <a:xfrm flipV="1">
            <a:off x="5659394" y="897925"/>
            <a:ext cx="1095632" cy="733168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787978" y="650790"/>
            <a:ext cx="4637903" cy="4201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고객 주 메뉴 목록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각 메뉴를 통해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이동시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관련 업무 수행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9852454" y="3109784"/>
            <a:ext cx="2240692" cy="106680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사이드 메뉴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주요 메뉴를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모아놓아 페이지가 이동되더라고 쉽게  해당 기능에 접근할 수 있게 배치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9325233" y="3599936"/>
            <a:ext cx="477794" cy="158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41034044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5" y="64738"/>
            <a:ext cx="4949972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고객시스템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가입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8163" y="925299"/>
            <a:ext cx="6357257" cy="4044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0374" y="2496653"/>
            <a:ext cx="5725460" cy="385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직선 화살표 연결선 12"/>
          <p:cNvCxnSpPr>
            <a:stCxn id="12" idx="0"/>
          </p:cNvCxnSpPr>
          <p:nvPr/>
        </p:nvCxnSpPr>
        <p:spPr>
          <a:xfrm rot="16200000" flipV="1">
            <a:off x="5513174" y="1118289"/>
            <a:ext cx="205947" cy="118213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955958" y="1812327"/>
            <a:ext cx="502507" cy="230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52152" y="1235677"/>
            <a:ext cx="3739978" cy="3468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234248" y="762001"/>
            <a:ext cx="3311612" cy="3336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회원가입을 클릭하면 이용약관 창이 표시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343664" y="5420499"/>
            <a:ext cx="3810002" cy="3336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약관에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동의시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회원가입 정보입력 페이지로 이동</a:t>
            </a:r>
          </a:p>
        </p:txBody>
      </p:sp>
      <p:cxnSp>
        <p:nvCxnSpPr>
          <p:cNvPr id="22" name="직선 화살표 연결선 21"/>
          <p:cNvCxnSpPr/>
          <p:nvPr/>
        </p:nvCxnSpPr>
        <p:spPr>
          <a:xfrm rot="16200000" flipH="1">
            <a:off x="3365156" y="4790302"/>
            <a:ext cx="683742" cy="49427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6190733" y="5140411"/>
            <a:ext cx="1322175" cy="41601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051727" y="563645"/>
            <a:ext cx="240187" cy="235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2194094" y="5246855"/>
            <a:ext cx="240187" cy="235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9424086" y="4646141"/>
            <a:ext cx="2504303" cy="190294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회원아이디는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입력시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AJAX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 바로 중복 및 사용가능 여부 판별 후 표시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‘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주소찾기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’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클릭시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도로명주소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API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를 호출하여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주소입력창이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표시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회원정보를 모두 입력하고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가입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버튼을 누르면 회원등록이 됨</a:t>
            </a:r>
          </a:p>
        </p:txBody>
      </p:sp>
      <p:sp>
        <p:nvSpPr>
          <p:cNvPr id="30" name="타원 29"/>
          <p:cNvSpPr/>
          <p:nvPr/>
        </p:nvSpPr>
        <p:spPr>
          <a:xfrm>
            <a:off x="9249802" y="4427190"/>
            <a:ext cx="240187" cy="235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05803790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4" y="64738"/>
            <a:ext cx="5280247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고객시스템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로그인화면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11" name="그림 10" descr="user_log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8897" y="1068297"/>
            <a:ext cx="4078866" cy="4484006"/>
          </a:xfrm>
          <a:prstGeom prst="rect">
            <a:avLst/>
          </a:prstGeom>
        </p:spPr>
      </p:pic>
      <p:pic>
        <p:nvPicPr>
          <p:cNvPr id="12" name="그림 11" descr="user_login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0172" y="1195046"/>
            <a:ext cx="5331731" cy="2338988"/>
          </a:xfrm>
          <a:prstGeom prst="rect">
            <a:avLst/>
          </a:prstGeom>
        </p:spPr>
      </p:pic>
      <p:pic>
        <p:nvPicPr>
          <p:cNvPr id="13" name="그림 12" descr="user_login0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6416" y="4185694"/>
            <a:ext cx="4631456" cy="223511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804087" y="4291916"/>
            <a:ext cx="675504" cy="2800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590800" y="4287797"/>
            <a:ext cx="877329" cy="2800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>
            <a:stCxn id="14" idx="0"/>
          </p:cNvCxnSpPr>
          <p:nvPr/>
        </p:nvCxnSpPr>
        <p:spPr>
          <a:xfrm rot="5400000" flipH="1" flipV="1">
            <a:off x="3398109" y="934996"/>
            <a:ext cx="2100650" cy="4613191"/>
          </a:xfrm>
          <a:prstGeom prst="bentConnector2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18"/>
          <p:cNvCxnSpPr>
            <a:stCxn id="17" idx="3"/>
          </p:cNvCxnSpPr>
          <p:nvPr/>
        </p:nvCxnSpPr>
        <p:spPr>
          <a:xfrm>
            <a:off x="3468129" y="4427839"/>
            <a:ext cx="2446639" cy="770237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276334" y="6087765"/>
            <a:ext cx="6306067" cy="3336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비밀번호 찾기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클릭시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아이디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이메일주소가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일치하면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이메일로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비밀번호 발송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247501" y="3332209"/>
            <a:ext cx="6306067" cy="3336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아이디 찾기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클릭시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이름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이메일주소가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일치하면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alert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창으로 아이디 표시</a:t>
            </a:r>
          </a:p>
        </p:txBody>
      </p:sp>
    </p:spTree>
    <p:extLst>
      <p:ext uri="{BB962C8B-B14F-4D97-AF65-F5344CB8AC3E}">
        <p14:creationId xmlns="" xmlns:p14="http://schemas.microsoft.com/office/powerpoint/2010/main" val="327452903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4" y="64738"/>
            <a:ext cx="5537203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고객시스템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 예약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46" y="672328"/>
            <a:ext cx="8980199" cy="51508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54444" y="1515761"/>
            <a:ext cx="6260756" cy="3295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11978" y="1445744"/>
            <a:ext cx="3566984" cy="320863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처음 메뉴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진입시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당일을 기준으로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당일에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+1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하여 시작일을 정하고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당일에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+2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하여 반납일을 기본값으로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해당일에 예약 가능한 업체차량을 표시해준다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검색조건 입력부분은 </a:t>
            </a:r>
            <a:r>
              <a:rPr lang="en-US" altLang="ko-KR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Datepicker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를 통해 선택 가능하며 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가능일은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당일 기준으로 예약가능 시작일은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+1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일하여 총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90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일내에서만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선택가능하며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최대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7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일까지 예약가능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차종은 선택하지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않을시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모두 보여주며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차종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선택시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해당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차종내에서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예약 가능한 업체 차량만 표시됨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7315201" y="1672283"/>
            <a:ext cx="922637" cy="823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108358" y="1981199"/>
            <a:ext cx="1923535" cy="3295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638800" y="2685538"/>
            <a:ext cx="2516660" cy="5519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클릭시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차모델명순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가격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높은순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가격낮은순으로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다시 정렬하여 표시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7" name="직선 연결선 16"/>
          <p:cNvCxnSpPr>
            <a:stCxn id="11" idx="2"/>
          </p:cNvCxnSpPr>
          <p:nvPr/>
        </p:nvCxnSpPr>
        <p:spPr>
          <a:xfrm rot="5400000">
            <a:off x="6889923" y="2488857"/>
            <a:ext cx="358346" cy="20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982099" y="4102443"/>
            <a:ext cx="1515761" cy="15734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/>
          <p:nvPr/>
        </p:nvCxnSpPr>
        <p:spPr>
          <a:xfrm>
            <a:off x="4497860" y="5066272"/>
            <a:ext cx="1466335" cy="939112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013620" y="5469924"/>
            <a:ext cx="4250725" cy="116977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업체의 차량정보가 표시되며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해당 차의 소유업체이름과 모델명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옵션내역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가격이 표시된다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이때 가격은 검색한 기간에 해당하는 시간만큼 계산되어 표시됨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이미지나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모델명을 클릭하면 해당 차량 예약으로 진행된다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84074296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4" y="64738"/>
            <a:ext cx="5377811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고객시스템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선택한 차량 정보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26" y="734226"/>
            <a:ext cx="9214211" cy="52850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03870" y="1655804"/>
            <a:ext cx="5354594" cy="86497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21145" y="1865875"/>
            <a:ext cx="3814120" cy="35010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앞에서 선택한 업체차량과 관련된 정보를  가져와서 표시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6458466" y="2075935"/>
            <a:ext cx="996777" cy="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91513" y="2623750"/>
            <a:ext cx="5354594" cy="162697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6437872" y="3447535"/>
            <a:ext cx="996777" cy="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517026" y="3262189"/>
            <a:ext cx="4131277" cy="35010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해당 차량의 인수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반납 위치를 다음 지도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API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를 이용하여 표시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87394" y="4316625"/>
            <a:ext cx="5354594" cy="12686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6450229" y="5000367"/>
            <a:ext cx="996777" cy="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529383" y="4036542"/>
            <a:ext cx="4131277" cy="234778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로그인이이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되지 않은 경우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: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해당 영역이 보이지 않으며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회원 로그인시 예약이 가능합니다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*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라는 내용이 표시됨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>
              <a:buFont typeface="Arial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로그인이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된 경우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회원의 정보를 가져와서 동일정보 입력을 선택한 경우 회원의 정보를 그대로 입력시켜준다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>
              <a:buFont typeface="Arial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운전자의 생년월일은 </a:t>
            </a:r>
            <a:r>
              <a:rPr lang="en-US" altLang="ko-KR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datepicker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를 통해 선택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>
              <a:buFont typeface="Arial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>
              <a:buFont typeface="Arial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모든 값은 필수 값으로 값이 모두 입력되었을 경우에만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‘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예약하기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를 실행 가능하게 된다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4748679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4" y="64738"/>
            <a:ext cx="4345965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고객시스템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결제하기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960"/>
            <a:ext cx="8086264" cy="39410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371070" y="1416908"/>
            <a:ext cx="3921212" cy="119448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앞서 예약하기에 성공한 경우 결제 페이지로 이동된다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결제하기 페이지에서는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선택한 차량과 관련된 업체 정보와 예약한 기간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그 기간에 해당하는 계산된 가격이 표시된다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845" y="3085830"/>
            <a:ext cx="7059827" cy="344078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534031" y="4942703"/>
            <a:ext cx="3319849" cy="84025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결제하기를 누를 경우 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iamport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와 연동되어 결제하기 </a:t>
            </a:r>
            <a:r>
              <a:rPr lang="en-US" altLang="ko-KR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api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가 호출된다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결제가 성공할 경우 예약확인 페이지로 이동한다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1364271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083" y="685800"/>
            <a:ext cx="6239202" cy="3635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제목 3"/>
          <p:cNvSpPr txBox="1">
            <a:spLocks/>
          </p:cNvSpPr>
          <p:nvPr/>
        </p:nvSpPr>
        <p:spPr>
          <a:xfrm>
            <a:off x="309925" y="64738"/>
            <a:ext cx="5151308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고객시스템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예약정보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15522" y="794056"/>
            <a:ext cx="4030958" cy="2143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직선 화살표 연결선 8"/>
          <p:cNvCxnSpPr/>
          <p:nvPr/>
        </p:nvCxnSpPr>
        <p:spPr>
          <a:xfrm flipV="1">
            <a:off x="5568778" y="1260389"/>
            <a:ext cx="2710249" cy="85673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9278" y="3224231"/>
            <a:ext cx="3559340" cy="3085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직선 화살표 연결선 10"/>
          <p:cNvCxnSpPr/>
          <p:nvPr/>
        </p:nvCxnSpPr>
        <p:spPr>
          <a:xfrm rot="16200000" flipH="1">
            <a:off x="603421" y="2654643"/>
            <a:ext cx="987364" cy="34304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50303" y="3324489"/>
            <a:ext cx="3876674" cy="2341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4" name="직선 화살표 연결선 23"/>
          <p:cNvCxnSpPr/>
          <p:nvPr/>
        </p:nvCxnSpPr>
        <p:spPr>
          <a:xfrm>
            <a:off x="6252519" y="2454876"/>
            <a:ext cx="1334530" cy="99677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69557" y="2042986"/>
            <a:ext cx="675504" cy="280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058032" y="2055343"/>
            <a:ext cx="481916" cy="280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647037" y="2215978"/>
            <a:ext cx="580768" cy="222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990335" y="4790304"/>
            <a:ext cx="2331308" cy="88556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예약번호를 클릭하면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예약관련 상세정보가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모달로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표시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차량 인수반납 위치가 표시됨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266671" y="1491050"/>
            <a:ext cx="2331308" cy="88556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예약취소를 누르면 다시 한번 확인을 받는 창이 표시되며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표시된 창의 예약취소를 한번 더 누르면 예약과 결제가 취소됨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13187" y="2491946"/>
            <a:ext cx="2059460" cy="156930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반납일이 지나고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후기작성 내용이 없으며 취소되지 않은 예약이라면 이용후기 작성 버튼이 표시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위의 조건이 모두 충족되지 않으면 이용후기 작성 버튼이 표시되지 않는다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049264" y="5313406"/>
            <a:ext cx="2059460" cy="10956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회원은 사용후기를 입력하고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친절도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청결도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편의성을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각각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1~5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점 선택 입력하며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관련 후기 사진을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개까지 업로드 할 수 있음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1522774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4" y="64738"/>
            <a:ext cx="4387911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고객시스템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이용후기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6" name="그림 5" descr="user_review_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1360" y="593123"/>
            <a:ext cx="7625462" cy="595892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452023" y="3995350"/>
            <a:ext cx="2594919" cy="168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렌터카 서비스를 사용했던 회원들의 후기들을 모아서 보여주는 페이지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친절도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청결도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편의성이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각각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5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점 만점에 별의 개수로 표시되며 각각의 후기 내용이 표시된다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7661189" y="3220994"/>
            <a:ext cx="708454" cy="65079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48651717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/>
          <p:cNvCxnSpPr>
            <a:cxnSpLocks/>
          </p:cNvCxnSpPr>
          <p:nvPr/>
        </p:nvCxnSpPr>
        <p:spPr>
          <a:xfrm>
            <a:off x="3592977" y="1496929"/>
            <a:ext cx="0" cy="41656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570451" y="1511218"/>
            <a:ext cx="2844727" cy="4252019"/>
            <a:chOff x="496565" y="1482031"/>
            <a:chExt cx="1534535" cy="2601888"/>
          </a:xfrm>
        </p:grpSpPr>
        <p:sp>
          <p:nvSpPr>
            <p:cNvPr id="16390" name="Content Placeholder 2"/>
            <p:cNvSpPr txBox="1">
              <a:spLocks/>
            </p:cNvSpPr>
            <p:nvPr/>
          </p:nvSpPr>
          <p:spPr bwMode="auto">
            <a:xfrm>
              <a:off x="496565" y="3496121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ko-KR" altLang="ko-KR" sz="900" dirty="0">
                <a:solidFill>
                  <a:srgbClr val="A6A6A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391" name="Content Placeholder 2"/>
            <p:cNvSpPr txBox="1">
              <a:spLocks/>
            </p:cNvSpPr>
            <p:nvPr/>
          </p:nvSpPr>
          <p:spPr bwMode="auto">
            <a:xfrm>
              <a:off x="578850" y="2956306"/>
              <a:ext cx="1369965" cy="459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solidFill>
                    <a:srgbClr val="DB404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제주렌터카</a:t>
              </a:r>
              <a:endParaRPr lang="en-US" altLang="ko-KR" sz="20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8" name="Content Placeholder 2"/>
            <p:cNvSpPr txBox="1">
              <a:spLocks/>
            </p:cNvSpPr>
            <p:nvPr/>
          </p:nvSpPr>
          <p:spPr>
            <a:xfrm>
              <a:off x="523994" y="3217020"/>
              <a:ext cx="1479678" cy="329851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www.jejupassrent.com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575963" y="1482031"/>
              <a:ext cx="1367078" cy="1368224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8" name="Content Placeholder 2"/>
          <p:cNvSpPr>
            <a:spLocks noGrp="1"/>
          </p:cNvSpPr>
          <p:nvPr>
            <p:ph idx="1"/>
          </p:nvPr>
        </p:nvSpPr>
        <p:spPr>
          <a:xfrm>
            <a:off x="3886664" y="1813633"/>
            <a:ext cx="8034091" cy="45452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개인회원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업체회원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업체관리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회원관리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게시판관리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업체별 차량 가격비교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게시판공지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게시판후기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게시판질의응답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예약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업체목록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업체의차량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차량제조사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업체별 차량의 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업체별 차량 가격 매칭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하면좋은데 머리아픔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..),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국산차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외제차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금연차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흡연차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차량대여가능일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차량의옵션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네비 유무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블루투스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블랙박스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후방센서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썬루프 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..)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대여시작일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대여마감일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보험 여부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취소수수료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연체료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업체위치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예약확인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이용혜택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Title 13"/>
          <p:cNvSpPr txBox="1">
            <a:spLocks/>
          </p:cNvSpPr>
          <p:nvPr/>
        </p:nvSpPr>
        <p:spPr bwMode="auto">
          <a:xfrm>
            <a:off x="3894603" y="1266097"/>
            <a:ext cx="34365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ko-KR" altLang="en-US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렌터카 중개 사이트</a:t>
            </a:r>
            <a:endParaRPr lang="en-US" altLang="ko-KR" dirty="0">
              <a:solidFill>
                <a:srgbClr val="DB404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제목 3"/>
          <p:cNvSpPr txBox="1">
            <a:spLocks/>
          </p:cNvSpPr>
          <p:nvPr/>
        </p:nvSpPr>
        <p:spPr>
          <a:xfrm>
            <a:off x="259591" y="63742"/>
            <a:ext cx="272397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주제탐색과정</a:t>
            </a:r>
          </a:p>
        </p:txBody>
      </p:sp>
    </p:spTree>
    <p:extLst>
      <p:ext uri="{BB962C8B-B14F-4D97-AF65-F5344CB8AC3E}">
        <p14:creationId xmlns="" xmlns:p14="http://schemas.microsoft.com/office/powerpoint/2010/main" val="671072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4" y="64738"/>
            <a:ext cx="3599345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고객시스템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5" name="Picture 2" descr="C:\Users\User\Desktop\6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2520" y="1189447"/>
            <a:ext cx="7217465" cy="4274960"/>
          </a:xfrm>
          <a:prstGeom prst="rect">
            <a:avLst/>
          </a:prstGeom>
          <a:noFill/>
        </p:spPr>
      </p:pic>
      <p:cxnSp>
        <p:nvCxnSpPr>
          <p:cNvPr id="8" name="직선 화살표 연결선 7"/>
          <p:cNvCxnSpPr/>
          <p:nvPr/>
        </p:nvCxnSpPr>
        <p:spPr>
          <a:xfrm flipV="1">
            <a:off x="6314301" y="2397211"/>
            <a:ext cx="2837937" cy="90204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005385" y="3212757"/>
            <a:ext cx="321276" cy="2965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185189" y="1907062"/>
            <a:ext cx="2594919" cy="161873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처음에는 접혀서 제목만 보이지만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▼ 표시를 누르면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해당 본문이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슬라이드되어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표시됨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다시 ▲ 표시를 누르면 해당 내용이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슬라이드되며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접힘</a:t>
            </a:r>
          </a:p>
        </p:txBody>
      </p:sp>
      <p:sp>
        <p:nvSpPr>
          <p:cNvPr id="12" name="타원 11"/>
          <p:cNvSpPr/>
          <p:nvPr/>
        </p:nvSpPr>
        <p:spPr>
          <a:xfrm>
            <a:off x="6001266" y="2129481"/>
            <a:ext cx="321276" cy="2965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rot="10800000" flipV="1">
            <a:off x="5247504" y="2397213"/>
            <a:ext cx="823785" cy="51898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53345792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4" y="64738"/>
            <a:ext cx="3446529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076" y="604395"/>
            <a:ext cx="4481298" cy="301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5471" y="551461"/>
            <a:ext cx="3376914" cy="2364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92080" y="3439628"/>
            <a:ext cx="3354429" cy="256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76094" y="4169263"/>
            <a:ext cx="3972555" cy="2346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직선 화살표 연결선 12"/>
          <p:cNvCxnSpPr/>
          <p:nvPr/>
        </p:nvCxnSpPr>
        <p:spPr>
          <a:xfrm>
            <a:off x="3756454" y="1268627"/>
            <a:ext cx="2378532" cy="6044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rot="5400000">
            <a:off x="1987474" y="2587975"/>
            <a:ext cx="2245484" cy="81641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832223" y="1565955"/>
            <a:ext cx="2304966" cy="192688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939481" y="6058933"/>
            <a:ext cx="5354595" cy="3336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회사 위치가 다음지도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API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를 통해 표시되며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길찾기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축소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확대 기능이 포함됨</a:t>
            </a:r>
          </a:p>
        </p:txBody>
      </p:sp>
    </p:spTree>
    <p:extLst>
      <p:ext uri="{BB962C8B-B14F-4D97-AF65-F5344CB8AC3E}">
        <p14:creationId xmlns="" xmlns:p14="http://schemas.microsoft.com/office/powerpoint/2010/main" val="3262401838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4" y="64738"/>
            <a:ext cx="3448343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425" y="912518"/>
            <a:ext cx="5490958" cy="4629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9715" y="3490449"/>
            <a:ext cx="3392038" cy="21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2891481" y="4757353"/>
            <a:ext cx="1309816" cy="280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012194" y="3072714"/>
            <a:ext cx="2331308" cy="221597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회원탈퇴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’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선택시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한번 더 비번 체크를 하며 비번을 입력하고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탈퇴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를 입력하면 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예약내역이 있다면 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1.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인수일 전이면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예약과 결제가 모두 취소되며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2.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인수일이 지나고 반납일 전이라면 해당 예약은 지속되며 취소되지 않는다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226010" y="3871784"/>
            <a:ext cx="2430163" cy="102149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773827" y="1923536"/>
            <a:ext cx="2195384" cy="13880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기존 입력되어있는 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회원의 정보가 표시되며 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정보를 수정하고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정보수정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’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버튼을 클릭하면 입력된 정보로 수정된다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498574778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343390" y="6538595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B9320F77-B9A0-41C5-862A-B4B631284C64}" type="slidenum">
              <a:rPr lang="en-US" altLang="ko-KR" sz="1200" cap="none" dirty="0" smtClean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marL="0" indent="0" algn="r" defTabSz="4572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53</a:t>
            </a:fld>
            <a:endParaRPr lang="ko-KR" altLang="en-US" sz="1200" cap="none" dirty="0">
              <a:solidFill>
                <a:schemeClr val="tx1">
                  <a:tint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9316085" y="266700"/>
            <a:ext cx="263842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제목 3"/>
          <p:cNvSpPr txBox="1">
            <a:spLocks/>
          </p:cNvSpPr>
          <p:nvPr/>
        </p:nvSpPr>
        <p:spPr>
          <a:xfrm>
            <a:off x="309924" y="64738"/>
            <a:ext cx="4421467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 관리시스템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 descr="C:\Users\User\Desktop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642937"/>
            <a:ext cx="2851150" cy="3451021"/>
          </a:xfrm>
          <a:prstGeom prst="rect">
            <a:avLst/>
          </a:prstGeom>
          <a:noFill/>
        </p:spPr>
      </p:pic>
      <p:pic>
        <p:nvPicPr>
          <p:cNvPr id="1027" name="Picture 3" descr="C:\Users\User\Desktop\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18302" y="1265281"/>
            <a:ext cx="3090693" cy="1952625"/>
          </a:xfrm>
          <a:prstGeom prst="rect">
            <a:avLst/>
          </a:prstGeom>
          <a:noFill/>
        </p:spPr>
      </p:pic>
      <p:pic>
        <p:nvPicPr>
          <p:cNvPr id="1028" name="Picture 4" descr="C:\Users\User\Desktop\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6640" y="4421746"/>
            <a:ext cx="3328988" cy="211901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201295" y="799069"/>
            <a:ext cx="271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 찾기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3212" y="3945581"/>
            <a:ext cx="271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 찾기</a:t>
            </a:r>
          </a:p>
        </p:txBody>
      </p:sp>
      <p:sp>
        <p:nvSpPr>
          <p:cNvPr id="13" name="타원 12"/>
          <p:cNvSpPr/>
          <p:nvPr/>
        </p:nvSpPr>
        <p:spPr>
          <a:xfrm>
            <a:off x="1809978" y="3056239"/>
            <a:ext cx="200054" cy="19770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1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980649" y="869093"/>
            <a:ext cx="248676" cy="25167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1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06683" y="3995008"/>
            <a:ext cx="248676" cy="25167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2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0993" y="1014109"/>
            <a:ext cx="321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로그인 화면 흐름도</a:t>
            </a:r>
            <a:r>
              <a:rPr lang="en-US" altLang="ko-KR" dirty="0">
                <a:latin typeface="+mj-ea"/>
                <a:ea typeface="+mj-ea"/>
              </a:rPr>
              <a:t> - </a:t>
            </a:r>
            <a:r>
              <a:rPr lang="ko-KR" altLang="en-US" dirty="0">
                <a:latin typeface="+mj-ea"/>
                <a:ea typeface="+mj-ea"/>
              </a:rPr>
              <a:t>로그인</a:t>
            </a: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7594428" y="1667932"/>
          <a:ext cx="4411305" cy="3351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733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4195572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25445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1108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아이디 찾기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버튼을 누르면  아이디 찾는 메시지 창으로 이동합니다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업체 이름이랑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입력하고 확인 버튼을 누르면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아이디를 알려주는 메시지 창이 뜬다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  <a:tr h="1135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비밀번호 찾기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버튼을 누르면  비밀번호 찾는 메시지 창으로 이동합니다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업체아이디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랑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입력하고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발송 버튼을 누르면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비밀번호를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발송했다는  메시지 창이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뜬다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274726"/>
                  </a:ext>
                </a:extLst>
              </a:tr>
              <a:tr h="711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사용자 아이디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비밀번호를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입력후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로그인 버튼을 누르면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메인페이지로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이동한다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00911449"/>
                  </a:ext>
                </a:extLst>
              </a:tr>
            </a:tbl>
          </a:graphicData>
        </a:graphic>
      </p:graphicFrame>
      <p:pic>
        <p:nvPicPr>
          <p:cNvPr id="1029" name="Picture 5" descr="C:\Users\User\Desktop\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6080" y="3322381"/>
            <a:ext cx="3222625" cy="972728"/>
          </a:xfrm>
          <a:prstGeom prst="rect">
            <a:avLst/>
          </a:prstGeom>
          <a:noFill/>
        </p:spPr>
      </p:pic>
      <p:sp>
        <p:nvSpPr>
          <p:cNvPr id="30" name="타원 29"/>
          <p:cNvSpPr/>
          <p:nvPr/>
        </p:nvSpPr>
        <p:spPr>
          <a:xfrm>
            <a:off x="2712021" y="3068597"/>
            <a:ext cx="200054" cy="19770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2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31" name="직선 화살표 연결선 30"/>
          <p:cNvCxnSpPr>
            <a:endCxn id="1029" idx="0"/>
          </p:cNvCxnSpPr>
          <p:nvPr/>
        </p:nvCxnSpPr>
        <p:spPr>
          <a:xfrm rot="10800000" flipV="1">
            <a:off x="5467394" y="3004773"/>
            <a:ext cx="1253029" cy="317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C:\Users\User\Desktop\6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76714" y="5040313"/>
            <a:ext cx="2788606" cy="839787"/>
          </a:xfrm>
          <a:prstGeom prst="rect">
            <a:avLst/>
          </a:prstGeom>
          <a:noFill/>
        </p:spPr>
      </p:pic>
      <p:cxnSp>
        <p:nvCxnSpPr>
          <p:cNvPr id="33" name="직선 화살표 연결선 32"/>
          <p:cNvCxnSpPr/>
          <p:nvPr/>
        </p:nvCxnSpPr>
        <p:spPr>
          <a:xfrm flipV="1">
            <a:off x="2872324" y="5562600"/>
            <a:ext cx="1242476" cy="6806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2370151" y="3361040"/>
            <a:ext cx="200054" cy="19770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3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76157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2BBA7361-7AB8-4A33-9D2A-5082C82A5428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pic>
        <p:nvPicPr>
          <p:cNvPr id="2050" name="Picture 2" descr="C:\Users\User\Desktop\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754" y="581707"/>
            <a:ext cx="8362014" cy="3180397"/>
          </a:xfrm>
          <a:prstGeom prst="rect">
            <a:avLst/>
          </a:prstGeom>
          <a:noFill/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309924" y="64738"/>
            <a:ext cx="4438245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 관리시스템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051" name="Picture 3" descr="C:\Users\User\Desktop\2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163" y="3606800"/>
            <a:ext cx="6203500" cy="2794000"/>
          </a:xfrm>
          <a:prstGeom prst="rect">
            <a:avLst/>
          </a:prstGeom>
          <a:noFill/>
        </p:spPr>
      </p:pic>
      <p:sp>
        <p:nvSpPr>
          <p:cNvPr id="8" name="타원 7"/>
          <p:cNvSpPr/>
          <p:nvPr/>
        </p:nvSpPr>
        <p:spPr>
          <a:xfrm>
            <a:off x="2804354" y="2271928"/>
            <a:ext cx="234722" cy="207661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1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879393" y="4253128"/>
            <a:ext cx="234722" cy="207661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1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23577" y="1195342"/>
            <a:ext cx="258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업체 공지사항 흐름도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542491" y="1643219"/>
          <a:ext cx="3455004" cy="3004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3246724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25445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1553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글제목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버튼을 누르면  공지상세 페이지로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이동합니다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공지 상세 페이지에서는 제목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작성자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등록일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내용들을 보여주는 페이지 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목록버튼을 누르면 공지사항 페이지로 이동합니다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  <a:tr h="1135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내용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작성자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로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검색 할 수 있는 기능구현 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274726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7759414" y="3132782"/>
            <a:ext cx="234722" cy="207661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2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472922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2BBA7361-7AB8-4A33-9D2A-5082C82A5428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5" name="제목 3"/>
          <p:cNvSpPr txBox="1">
            <a:spLocks/>
          </p:cNvSpPr>
          <p:nvPr/>
        </p:nvSpPr>
        <p:spPr>
          <a:xfrm>
            <a:off x="309924" y="64738"/>
            <a:ext cx="4337577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 관리시스템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074" name="Picture 2" descr="C:\Users\User\Desktop\1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706" y="594627"/>
            <a:ext cx="5868988" cy="550735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165698" y="1178867"/>
            <a:ext cx="258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업체 정보 흐름도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7092777" y="1593792"/>
          <a:ext cx="4476349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851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4206498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2242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781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사업자 번호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대표자 번호는 수정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할수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없고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대표번호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휴대폰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팩스번호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인수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반납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업체로고 는 수정이 가능 함</a:t>
                      </a: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파일업로드 시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확장자가 그림파일만 업로드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할수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있고 파일을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선택하였을시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어떤파일을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선택하였는지 확인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할수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있다</a:t>
                      </a: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수정버튼을 누르면 수정이 되고 다시 내 업체정보 페이지로 이동됨</a:t>
                      </a: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수정된 정보들이 보여지게 됨</a:t>
                      </a: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6043226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2BBA7361-7AB8-4A33-9D2A-5082C82A5428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5" name="제목 3"/>
          <p:cNvSpPr txBox="1">
            <a:spLocks/>
          </p:cNvSpPr>
          <p:nvPr/>
        </p:nvSpPr>
        <p:spPr>
          <a:xfrm>
            <a:off x="309924" y="64738"/>
            <a:ext cx="4455023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 관리시스템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098" name="Picture 2" descr="C:\Users\User\Desktop\22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1625601"/>
            <a:ext cx="7724494" cy="31242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584798" y="1140767"/>
            <a:ext cx="258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업체 후기 흐름도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115301" y="1593792"/>
          <a:ext cx="3453826" cy="347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585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3223241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34306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3130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업체 후기 리스트를 보여줌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글번호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후기내용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회원아이디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친절도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청결도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편의성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작성일</a:t>
                      </a: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친절도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청결도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편의성은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별점으로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평점을 냅니다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별점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개당 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점으로 계산이 됨</a:t>
                      </a: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검색기능 구현 회원아이디 후기내용으로 검색을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할수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있음</a:t>
                      </a: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페이지 처리 되었고 리스트 후가 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개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이상일때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다음페이지가 나타나도록 처리</a:t>
                      </a: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56625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343390" y="6538595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B9320F77-B9A0-41C5-862A-B4B631284C64}" type="slidenum">
              <a:rPr lang="en-US" altLang="ko-KR" sz="1200" cap="none" dirty="0" smtClean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marL="0" indent="0" algn="r" defTabSz="4572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57</a:t>
            </a:fld>
            <a:endParaRPr lang="ko-KR" altLang="en-US" sz="1200" cap="none" dirty="0">
              <a:solidFill>
                <a:schemeClr val="tx1">
                  <a:tint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9316085" y="266700"/>
            <a:ext cx="263842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869950" y="3998595"/>
            <a:ext cx="241363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561340" y="902475"/>
            <a:ext cx="418147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제목 3"/>
          <p:cNvSpPr txBox="1">
            <a:spLocks/>
          </p:cNvSpPr>
          <p:nvPr/>
        </p:nvSpPr>
        <p:spPr>
          <a:xfrm>
            <a:off x="309924" y="64738"/>
            <a:ext cx="4236909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 관리시스템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508287" y="826267"/>
          <a:ext cx="4465739" cy="3366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06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4089333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3353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10550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정렬기준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선택시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소팅기준이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나열되고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선택시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그에맞게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소팅됨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번의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select option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을 통해 검색후 정렬기준을 사용해도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검색기능은 유지 한 채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소팅됨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  <a:tr h="500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검색기능으로 사용자에게 보다 편리하게 테이블에 원하는 값을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불러 올 수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있게함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274726"/>
                  </a:ext>
                </a:extLst>
              </a:tr>
              <a:tr h="11546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열기 버튼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선택시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테이블의 해당 열의 아래로 삽입됨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추가적으로 상세페이지를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두지않고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동작을 최소화해서 상세내용을 나열해 한눈에 정보를 보기 좋게 편의성을 주고 자 함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삽입된 행의 아래에 다른 예약정보와의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구분선을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주어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알아보기 쉽게 함</a:t>
                      </a: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00911449"/>
                  </a:ext>
                </a:extLst>
              </a:tr>
              <a:tr h="3176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예약 취소 기능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574" y="530969"/>
            <a:ext cx="6863508" cy="5561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타원 12"/>
          <p:cNvSpPr/>
          <p:nvPr/>
        </p:nvSpPr>
        <p:spPr>
          <a:xfrm>
            <a:off x="484742" y="2985570"/>
            <a:ext cx="275421" cy="187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604092" y="5528630"/>
            <a:ext cx="275421" cy="187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4988804" y="3644746"/>
            <a:ext cx="275421" cy="187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</a:p>
        </p:txBody>
      </p:sp>
      <p:sp>
        <p:nvSpPr>
          <p:cNvPr id="21" name="타원 20"/>
          <p:cNvSpPr/>
          <p:nvPr/>
        </p:nvSpPr>
        <p:spPr>
          <a:xfrm>
            <a:off x="5649817" y="3699830"/>
            <a:ext cx="275421" cy="187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31" y="3197118"/>
            <a:ext cx="1054445" cy="723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2360" y="5688742"/>
            <a:ext cx="2121371" cy="78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3750" y="4440196"/>
            <a:ext cx="5280455" cy="200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직선 화살표 연결선 22"/>
          <p:cNvCxnSpPr>
            <a:stCxn id="16" idx="1"/>
          </p:cNvCxnSpPr>
          <p:nvPr/>
        </p:nvCxnSpPr>
        <p:spPr>
          <a:xfrm>
            <a:off x="5029138" y="3672174"/>
            <a:ext cx="1346948" cy="11140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1116938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343390" y="6538595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B9320F77-B9A0-41C5-862A-B4B631284C64}" type="slidenum">
              <a:rPr lang="en-US" altLang="ko-KR" sz="1200" cap="none" dirty="0" smtClean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marL="0" indent="0" algn="r" defTabSz="4572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58</a:t>
            </a:fld>
            <a:endParaRPr lang="ko-KR" altLang="en-US" sz="1200" cap="none" dirty="0">
              <a:solidFill>
                <a:schemeClr val="tx1">
                  <a:tint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9316085" y="266700"/>
            <a:ext cx="263842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869950" y="3998595"/>
            <a:ext cx="241363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561340" y="902475"/>
            <a:ext cx="418147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제목 3"/>
          <p:cNvSpPr txBox="1">
            <a:spLocks/>
          </p:cNvSpPr>
          <p:nvPr/>
        </p:nvSpPr>
        <p:spPr>
          <a:xfrm>
            <a:off x="309924" y="64738"/>
            <a:ext cx="4052351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 관리시스템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508287" y="1666526"/>
          <a:ext cx="4465739" cy="3061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06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4089333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3353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48590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오늘의 대여 현황을 보여주는 페이지이며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당사의 오늘 대여 현황을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시간순으로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나열하며 정렬기준을 통해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소팅기준을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바꿀 수 있다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소팅기준에는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현시간 이후 대여차량만 보기 등을 통하여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페이지 이용에 편의성을 둠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5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드롭다운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메뉴로 가지 않아도 연관된 페이지로 가기 쉽게 하기 위하여 탭으로 나누어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이동가능하게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설정함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  <a:tr h="500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사용자가 보내기 버튼을 이용해 대여상태를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HOLD -&gt; RENT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로 바꾸어주면 대여 현황 목록에서 지워짐과 동시에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대여중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현황목록으로 이동한다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업체가 차량을 손님에게 인계한 후 보내기 버튼을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눌름으로써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274726"/>
                  </a:ext>
                </a:extLst>
              </a:tr>
              <a:tr h="5338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체크박스와 보내기 일괄처리 버튼을 이용해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개별적으로 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번의 기능을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실행하는것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뿐 아니라 일괄적으로 할 수 있게 설정함</a:t>
                      </a: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00911449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00" y="635000"/>
            <a:ext cx="7264400" cy="4670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타원 19"/>
          <p:cNvSpPr/>
          <p:nvPr/>
        </p:nvSpPr>
        <p:spPr>
          <a:xfrm>
            <a:off x="2288829" y="3076186"/>
            <a:ext cx="275421" cy="187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5555132" y="3203873"/>
            <a:ext cx="275421" cy="187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5777553" y="3871137"/>
            <a:ext cx="275421" cy="187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675" y="5345714"/>
            <a:ext cx="1403650" cy="1084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직선 화살표 연결선 26"/>
          <p:cNvCxnSpPr/>
          <p:nvPr/>
        </p:nvCxnSpPr>
        <p:spPr>
          <a:xfrm>
            <a:off x="766119" y="3303373"/>
            <a:ext cx="0" cy="18617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863764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343390" y="6538595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B9320F77-B9A0-41C5-862A-B4B631284C64}" type="slidenum">
              <a:rPr lang="en-US" altLang="ko-KR" sz="1200" cap="none" dirty="0" smtClean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marL="0" indent="0" algn="r" defTabSz="4572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59</a:t>
            </a:fld>
            <a:endParaRPr lang="ko-KR" altLang="en-US" sz="1200" cap="none" dirty="0">
              <a:solidFill>
                <a:schemeClr val="tx1">
                  <a:tint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9316085" y="266700"/>
            <a:ext cx="263842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869950" y="3998595"/>
            <a:ext cx="241363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561340" y="902475"/>
            <a:ext cx="418147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제목 3"/>
          <p:cNvSpPr txBox="1">
            <a:spLocks/>
          </p:cNvSpPr>
          <p:nvPr/>
        </p:nvSpPr>
        <p:spPr>
          <a:xfrm>
            <a:off x="309924" y="64738"/>
            <a:ext cx="4247883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 관리시스템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508287" y="826267"/>
          <a:ext cx="4465739" cy="2781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06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4089333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4505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73697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현재 대여중인 차량을 보여주며 대여시작일과 반납일 사이의 현황만 나온다 반납일이 지나면 자동으로 반납 현황 목록에서 보여지게 되며 처리는 반납 현황 목록 페이지에서 하도록 설정함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527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열기버튼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모달을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이용해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운전자및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예약자의 상세정보를 보여줌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  <a:tr h="941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현재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대여상태가 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RENT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로 되어있는 값들만을 보여준다 </a:t>
                      </a: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대여 현황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(HOLD)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상태에서 보내기 버튼을 클릭하지 않으면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대여중으로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넘어오지 않으며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손님이 예약 후 오지 않았을 경우나 늦었을 경우를 대비해 이 기능을 만들게 됨</a:t>
                      </a: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274726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199" y="889686"/>
            <a:ext cx="7088715" cy="4246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타원 17"/>
          <p:cNvSpPr/>
          <p:nvPr/>
        </p:nvSpPr>
        <p:spPr>
          <a:xfrm>
            <a:off x="4282386" y="2845526"/>
            <a:ext cx="275421" cy="187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5378019" y="2845526"/>
            <a:ext cx="275421" cy="187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22367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/>
          <p:cNvCxnSpPr>
            <a:cxnSpLocks/>
          </p:cNvCxnSpPr>
          <p:nvPr/>
        </p:nvCxnSpPr>
        <p:spPr>
          <a:xfrm>
            <a:off x="3592977" y="1488908"/>
            <a:ext cx="0" cy="46014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805343" y="1503197"/>
            <a:ext cx="2609835" cy="4234873"/>
            <a:chOff x="496565" y="1482031"/>
            <a:chExt cx="1534535" cy="2601888"/>
          </a:xfrm>
        </p:grpSpPr>
        <p:sp>
          <p:nvSpPr>
            <p:cNvPr id="16390" name="Content Placeholder 2"/>
            <p:cNvSpPr txBox="1">
              <a:spLocks/>
            </p:cNvSpPr>
            <p:nvPr/>
          </p:nvSpPr>
          <p:spPr bwMode="auto">
            <a:xfrm>
              <a:off x="496565" y="3496121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ko-KR" altLang="ko-KR" sz="900" dirty="0">
                <a:solidFill>
                  <a:srgbClr val="A6A6A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391" name="Content Placeholder 2"/>
            <p:cNvSpPr txBox="1">
              <a:spLocks/>
            </p:cNvSpPr>
            <p:nvPr/>
          </p:nvSpPr>
          <p:spPr bwMode="auto">
            <a:xfrm>
              <a:off x="578850" y="2956306"/>
              <a:ext cx="1369965" cy="459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solidFill>
                    <a:srgbClr val="DB404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트위치</a:t>
              </a:r>
              <a:endParaRPr lang="en-US" altLang="ko-KR" sz="20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8" name="Content Placeholder 2"/>
            <p:cNvSpPr txBox="1">
              <a:spLocks/>
            </p:cNvSpPr>
            <p:nvPr/>
          </p:nvSpPr>
          <p:spPr>
            <a:xfrm>
              <a:off x="523994" y="3217020"/>
              <a:ext cx="1479678" cy="329851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www.twitch.tv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575963" y="1482031"/>
              <a:ext cx="1367078" cy="1368224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8" name="Content Placeholder 2"/>
          <p:cNvSpPr>
            <a:spLocks noGrp="1"/>
          </p:cNvSpPr>
          <p:nvPr>
            <p:ph idx="1"/>
          </p:nvPr>
        </p:nvSpPr>
        <p:spPr>
          <a:xfrm>
            <a:off x="3886664" y="1805612"/>
            <a:ext cx="7522363" cy="43938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2011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월에 설립된 트위치는 게이머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동영상 게임 문화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창조적 예술 작품 등이 함께 어우러질 수 있는 전 세계 최고의 커뮤니티 겸 소셜 동영상 플랫폼입니다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매일 천만 명에 가까운 방문자들이 동영상 게임을 시청하고 이야기를 나누기 위해 이곳에 모이고 있으며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브로드캐스터의 수도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천만 명 이상에 달합니다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저희 트위치는 수백만 명의 유저들과 함께 방송도 하고 이를 감상하며 여러 가지 활동도 즐기고 열정도 함께 나누고자 여러분을 초대합니다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게임별 관련 방송 나열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나라별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언어방송 나열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자동회원가입 방지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소셜네트워크 연동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페이스북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터보 구매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배너광고 삭제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특별이모티콘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특별뱃지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추가채팅아이디 색상제공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동영상저장용량 증가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탐색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카테고리별로 자신이관심있는 주제를 찾을수 있다 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로고가 그려진 티셔츠를 판매한다</a:t>
            </a:r>
          </a:p>
        </p:txBody>
      </p:sp>
      <p:sp>
        <p:nvSpPr>
          <p:cNvPr id="89" name="Title 13"/>
          <p:cNvSpPr txBox="1">
            <a:spLocks/>
          </p:cNvSpPr>
          <p:nvPr/>
        </p:nvSpPr>
        <p:spPr bwMode="auto">
          <a:xfrm>
            <a:off x="3894603" y="1258076"/>
            <a:ext cx="3708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ko-KR" altLang="en-US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인터넷 개인 방송 사이트</a:t>
            </a:r>
            <a:endParaRPr lang="en-US" altLang="ko-KR" dirty="0">
              <a:solidFill>
                <a:srgbClr val="DB404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제목 3"/>
          <p:cNvSpPr txBox="1">
            <a:spLocks/>
          </p:cNvSpPr>
          <p:nvPr/>
        </p:nvSpPr>
        <p:spPr>
          <a:xfrm>
            <a:off x="259591" y="63742"/>
            <a:ext cx="272397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주제탐색과정</a:t>
            </a:r>
          </a:p>
        </p:txBody>
      </p:sp>
    </p:spTree>
    <p:extLst>
      <p:ext uri="{BB962C8B-B14F-4D97-AF65-F5344CB8AC3E}">
        <p14:creationId xmlns="" xmlns:p14="http://schemas.microsoft.com/office/powerpoint/2010/main" val="24847856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343390" y="6538595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B9320F77-B9A0-41C5-862A-B4B631284C64}" type="slidenum">
              <a:rPr lang="en-US" altLang="ko-KR" sz="1200" cap="none" dirty="0" smtClean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marL="0" indent="0" algn="r" defTabSz="4572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60</a:t>
            </a:fld>
            <a:endParaRPr lang="ko-KR" altLang="en-US" sz="1200" cap="none" dirty="0">
              <a:solidFill>
                <a:schemeClr val="tx1">
                  <a:tint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9316085" y="266700"/>
            <a:ext cx="263842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869950" y="3998595"/>
            <a:ext cx="241363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561340" y="902475"/>
            <a:ext cx="418147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제목 3"/>
          <p:cNvSpPr txBox="1">
            <a:spLocks/>
          </p:cNvSpPr>
          <p:nvPr/>
        </p:nvSpPr>
        <p:spPr>
          <a:xfrm>
            <a:off x="309924" y="64738"/>
            <a:ext cx="4598538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 관리시스템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508287" y="826267"/>
          <a:ext cx="4465739" cy="2157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06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4089333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4505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35429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앞서 대여 현황 목록과 유사한 기능을 구현함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기능이 동일 하므로 기능 설명 생략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5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None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현재시간을 기준으로 연체상태를 나타내며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보내기 버튼을 클릭하지 않으면 현황 목록에 남아 연체기록을 보여주게 됨</a:t>
                      </a: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차량을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반납받고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보내기 버튼을 클릭하여 차량관리를 할 수 있음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529514"/>
            <a:ext cx="7345405" cy="4643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타원 12"/>
          <p:cNvSpPr/>
          <p:nvPr/>
        </p:nvSpPr>
        <p:spPr>
          <a:xfrm>
            <a:off x="4908462" y="3537505"/>
            <a:ext cx="275421" cy="187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841741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343390" y="6538595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B9320F77-B9A0-41C5-862A-B4B631284C64}" type="slidenum">
              <a:rPr lang="en-US" altLang="ko-KR" sz="1200" cap="none" dirty="0" smtClean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marL="0" indent="0" algn="r" defTabSz="4572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61</a:t>
            </a:fld>
            <a:endParaRPr lang="ko-KR" altLang="en-US" sz="1200" cap="none" dirty="0">
              <a:solidFill>
                <a:schemeClr val="tx1">
                  <a:tint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9316085" y="266700"/>
            <a:ext cx="263842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869950" y="3998595"/>
            <a:ext cx="241363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561340" y="902475"/>
            <a:ext cx="418147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제목 3"/>
          <p:cNvSpPr txBox="1">
            <a:spLocks/>
          </p:cNvSpPr>
          <p:nvPr/>
        </p:nvSpPr>
        <p:spPr>
          <a:xfrm>
            <a:off x="309924" y="64738"/>
            <a:ext cx="4432891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 관리시스템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508287" y="826267"/>
          <a:ext cx="4465739" cy="2767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06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4089333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4505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35429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기능은 앞서 페이지와 비슷하나 차량관리에 있어 매우 중요한 부분이다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삭제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혹은 삭제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일괄처리시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차량의 대여상태가 끝나게 됨 </a:t>
                      </a: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예약데이터베이스에서 사라지진 않지만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연체중이거나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사고 등 의 일이 발생 했을 경우 삭제하게 되면 처리함에 있어서 조금 껄끄러운 부분이 있으니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주의해야함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위의 가이드 메뉴를 통해 주의와 추후 설명을 참고하였다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.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5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None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삭제와 삭제 일괄처리 버튼 기능이며 삭제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선택시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차량의 대여가 완전히 끝나게 설계함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667" y="675959"/>
            <a:ext cx="7042436" cy="4113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타원 13"/>
          <p:cNvSpPr/>
          <p:nvPr/>
        </p:nvSpPr>
        <p:spPr>
          <a:xfrm>
            <a:off x="5410970" y="3389224"/>
            <a:ext cx="275421" cy="187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73653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343390" y="6538595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B9320F77-B9A0-41C5-862A-B4B631284C64}" type="slidenum">
              <a:rPr lang="en-US" altLang="ko-KR" sz="1200" cap="none" dirty="0" smtClean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marL="0" indent="0" algn="r" defTabSz="4572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62</a:t>
            </a:fld>
            <a:endParaRPr lang="ko-KR" altLang="en-US" sz="1200" cap="none" dirty="0">
              <a:solidFill>
                <a:schemeClr val="tx1">
                  <a:tint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9316085" y="266700"/>
            <a:ext cx="263842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869950" y="3998595"/>
            <a:ext cx="241363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561340" y="902475"/>
            <a:ext cx="418147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제목 3"/>
          <p:cNvSpPr txBox="1">
            <a:spLocks/>
          </p:cNvSpPr>
          <p:nvPr/>
        </p:nvSpPr>
        <p:spPr>
          <a:xfrm>
            <a:off x="309924" y="64738"/>
            <a:ext cx="4432891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 관리시스템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508287" y="826267"/>
          <a:ext cx="4465739" cy="3535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06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4089333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4505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354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차량상세 페이지로 가기 위한 링크를 걸어둠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5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None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1.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상세보기 버튼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모달을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이용해 해당 차량의 옵션을 볼 수 있다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  <a:tr h="435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여부변경 버튼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차량상태의 사용가능을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정비중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으로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바꾸어 차량현황 관리에 편의성을 두었다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물론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소팅기준으로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사용가능차량만 보기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정비중인 차량만 보기 기능을 추가해둠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35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수정버튼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번의 차량상세페이지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이동후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수정버튼 클릭의 동선을 최소화 하여 현재페이지에서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바로갈수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있도록 함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35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수정버튼의 설명과 유사하나 삭제버튼은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모달을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이용하였으며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등록을 해지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삭제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하려면 해당 차량의 차대번호를 동일하게 입력하여야만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해지될수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있게 유효성검사를 하였다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삭제는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delete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가 아닌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flag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를 이용하여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에서 완전 삭제되는 것이 아니라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update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처리로 리스트에서만 보이지 않게 하였고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총 관리자가 삭제 할 수 있게 처리 계획이나 사내 규정에 따라 삭제 권한을 줄 예정</a:t>
                      </a: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224" y="778934"/>
            <a:ext cx="7189068" cy="425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타원 12"/>
          <p:cNvSpPr/>
          <p:nvPr/>
        </p:nvSpPr>
        <p:spPr>
          <a:xfrm>
            <a:off x="3746927" y="2944381"/>
            <a:ext cx="275421" cy="187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4570711" y="2804337"/>
            <a:ext cx="275421" cy="187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5410970" y="3051473"/>
            <a:ext cx="275421" cy="187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5765197" y="3092661"/>
            <a:ext cx="275421" cy="187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67913" y="5025082"/>
            <a:ext cx="2957384" cy="159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타원 19"/>
          <p:cNvSpPr/>
          <p:nvPr/>
        </p:nvSpPr>
        <p:spPr>
          <a:xfrm>
            <a:off x="1114938" y="3335678"/>
            <a:ext cx="275421" cy="187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3921211" y="3138615"/>
            <a:ext cx="0" cy="1729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4497" y="4885038"/>
            <a:ext cx="3520775" cy="1715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직선 화살표 연결선 23"/>
          <p:cNvCxnSpPr>
            <a:stCxn id="18" idx="5"/>
          </p:cNvCxnSpPr>
          <p:nvPr/>
        </p:nvCxnSpPr>
        <p:spPr>
          <a:xfrm>
            <a:off x="6000284" y="3252520"/>
            <a:ext cx="993640" cy="13853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6604" y="1846562"/>
            <a:ext cx="882607" cy="1036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직선 화살표 연결선 26"/>
          <p:cNvCxnSpPr/>
          <p:nvPr/>
        </p:nvCxnSpPr>
        <p:spPr>
          <a:xfrm flipV="1">
            <a:off x="1087395" y="2487827"/>
            <a:ext cx="4876800" cy="3789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3153206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343390" y="6538595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B9320F77-B9A0-41C5-862A-B4B631284C64}" type="slidenum">
              <a:rPr lang="en-US" altLang="ko-KR" sz="1200" cap="none" dirty="0" smtClean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marL="0" indent="0" algn="r" defTabSz="4572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63</a:t>
            </a:fld>
            <a:endParaRPr lang="ko-KR" altLang="en-US" sz="1200" cap="none" dirty="0">
              <a:solidFill>
                <a:schemeClr val="tx1">
                  <a:tint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9316085" y="266700"/>
            <a:ext cx="263842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869950" y="3998595"/>
            <a:ext cx="241363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561340" y="902475"/>
            <a:ext cx="418147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제목 3"/>
          <p:cNvSpPr txBox="1">
            <a:spLocks/>
          </p:cNvSpPr>
          <p:nvPr/>
        </p:nvSpPr>
        <p:spPr>
          <a:xfrm>
            <a:off x="309924" y="64738"/>
            <a:ext cx="4589247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 관리시스템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508287" y="826267"/>
          <a:ext cx="4465739" cy="2005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06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4089333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4505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35429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차량의 상세 페이지이며 체크박스는 </a:t>
                      </a:r>
                      <a:r>
                        <a:rPr lang="en-US" altLang="ko-KR" sz="1000" dirty="0" err="1">
                          <a:latin typeface="+mn-ea"/>
                          <a:ea typeface="+mn-ea"/>
                        </a:rPr>
                        <a:t>readOnly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를 주어 수정할 수 없게 처리하였다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해당 차량에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관한 모든 정보를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볼수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있는 페이지이다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5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None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목록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차랑현황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리스트로 이동하는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버튼식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링크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None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None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차량 수정 페이지로 이동하는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버튼식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링크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None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None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삭제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차량 리스트에서의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삭제모달과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동일하며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설명은 생략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935" y="650790"/>
            <a:ext cx="7199742" cy="4262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타원 12"/>
          <p:cNvSpPr/>
          <p:nvPr/>
        </p:nvSpPr>
        <p:spPr>
          <a:xfrm>
            <a:off x="2836646" y="4505451"/>
            <a:ext cx="275421" cy="187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7589" y="4069492"/>
            <a:ext cx="3520775" cy="1715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직선 화살표 연결선 17"/>
          <p:cNvCxnSpPr/>
          <p:nvPr/>
        </p:nvCxnSpPr>
        <p:spPr>
          <a:xfrm flipV="1">
            <a:off x="3591697" y="4399005"/>
            <a:ext cx="1746422" cy="8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109656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343390" y="6538595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B9320F77-B9A0-41C5-862A-B4B631284C64}" type="slidenum">
              <a:rPr lang="en-US" altLang="ko-KR" sz="1200" cap="none" dirty="0" smtClean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marL="0" indent="0" algn="r" defTabSz="4572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64</a:t>
            </a:fld>
            <a:endParaRPr lang="ko-KR" altLang="en-US" sz="1200" cap="none" dirty="0">
              <a:solidFill>
                <a:schemeClr val="tx1">
                  <a:tint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9316085" y="266700"/>
            <a:ext cx="263842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869950" y="3998595"/>
            <a:ext cx="241363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561340" y="902475"/>
            <a:ext cx="418147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제목 3"/>
          <p:cNvSpPr txBox="1">
            <a:spLocks/>
          </p:cNvSpPr>
          <p:nvPr/>
        </p:nvSpPr>
        <p:spPr>
          <a:xfrm>
            <a:off x="309924" y="64738"/>
            <a:ext cx="4432891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 관리시스템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508287" y="826267"/>
          <a:ext cx="4465739" cy="1395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06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4089333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4505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35429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차량의 수정 페이지이며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차량의 사용여부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옵션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가격등을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수정할수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있게 함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5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None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1.  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제조사선택시 </a:t>
                      </a:r>
                      <a:r>
                        <a:rPr lang="en-US" altLang="ko-KR" sz="1000" dirty="0" err="1">
                          <a:latin typeface="+mn-ea"/>
                          <a:ea typeface="+mn-ea"/>
                        </a:rPr>
                        <a:t>select</a:t>
                      </a:r>
                      <a:r>
                        <a:rPr lang="en-US" altLang="ko-KR" sz="1000" baseline="0" dirty="0" err="1">
                          <a:latin typeface="+mn-ea"/>
                          <a:ea typeface="+mn-ea"/>
                        </a:rPr>
                        <a:t>box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를 그려 모델명을 선택하게 하고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선택시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value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값으로 모델코드를 주어 모델코드 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textbox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에 셋팅 할 예정이나 아직 기능 구현 전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</a:tbl>
          </a:graphicData>
        </a:graphic>
      </p:graphicFrame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965" y="558800"/>
            <a:ext cx="7089900" cy="4177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타원 19"/>
          <p:cNvSpPr/>
          <p:nvPr/>
        </p:nvSpPr>
        <p:spPr>
          <a:xfrm>
            <a:off x="2342375" y="2767268"/>
            <a:ext cx="275421" cy="187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8940386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343390" y="6538595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B9320F77-B9A0-41C5-862A-B4B631284C64}" type="slidenum">
              <a:rPr lang="en-US" altLang="ko-KR" sz="1200" cap="none" dirty="0" smtClean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marL="0" indent="0" algn="r" defTabSz="4572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65</a:t>
            </a:fld>
            <a:endParaRPr lang="ko-KR" altLang="en-US" sz="1200" cap="none" dirty="0">
              <a:solidFill>
                <a:schemeClr val="tx1">
                  <a:tint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9316085" y="266700"/>
            <a:ext cx="263842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869950" y="3998595"/>
            <a:ext cx="241363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561340" y="902475"/>
            <a:ext cx="418147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제목 3"/>
          <p:cNvSpPr txBox="1">
            <a:spLocks/>
          </p:cNvSpPr>
          <p:nvPr/>
        </p:nvSpPr>
        <p:spPr>
          <a:xfrm>
            <a:off x="309924" y="64738"/>
            <a:ext cx="411107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 관리시스템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508287" y="826267"/>
          <a:ext cx="4465739" cy="2532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06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4089333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4505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35429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차량 등록 페이지이며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업체아이디는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로그인이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되어 있다면 자동으로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셋팅되게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해노았으며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수정은 불가하게 함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5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None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1.  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제조사선택시 </a:t>
                      </a:r>
                      <a:r>
                        <a:rPr lang="en-US" altLang="ko-KR" sz="1000" dirty="0" err="1">
                          <a:latin typeface="+mn-ea"/>
                          <a:ea typeface="+mn-ea"/>
                        </a:rPr>
                        <a:t>select</a:t>
                      </a:r>
                      <a:r>
                        <a:rPr lang="en-US" altLang="ko-KR" sz="1000" baseline="0" dirty="0" err="1">
                          <a:latin typeface="+mn-ea"/>
                          <a:ea typeface="+mn-ea"/>
                        </a:rPr>
                        <a:t>box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를 그려 모델명을 선택하게 하고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선택시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value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값으로 모델코드를 주어 모델코드 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textbox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에 셋팅 할 예정이나 아직 기능 구현 전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  <a:tr h="435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None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1.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이미 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에 등록되어있는 차대번호와 동일한 차량은 존재할 수 없으므로 </a:t>
                      </a:r>
                      <a:r>
                        <a:rPr lang="en-US" altLang="ko-KR" sz="1000" baseline="0" dirty="0" err="1">
                          <a:latin typeface="+mn-ea"/>
                          <a:ea typeface="+mn-ea"/>
                        </a:rPr>
                        <a:t>ajax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를 통해 유효성검사 및 중복검사를 진행할 계획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35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None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1.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차량의 사용가능 여부를 체크하는 체크박스이며 </a:t>
                      </a:r>
                      <a:r>
                        <a:rPr lang="en-US" altLang="ko-KR" sz="1000" baseline="0" dirty="0" err="1">
                          <a:latin typeface="+mn-ea"/>
                          <a:ea typeface="+mn-ea"/>
                        </a:rPr>
                        <a:t>defalut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값으로 체크를 설정해 사용가능 하게 해두었고 만약 바로 사용할 수 없는 차량이라면 체크박스를 해지해 사용자에게 예약이 될 수 없게 설정하였다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0131" y="591842"/>
            <a:ext cx="7068064" cy="5677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타원 12"/>
          <p:cNvSpPr/>
          <p:nvPr/>
        </p:nvSpPr>
        <p:spPr>
          <a:xfrm>
            <a:off x="1156126" y="2116479"/>
            <a:ext cx="275421" cy="187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3549218" y="2713722"/>
            <a:ext cx="275421" cy="187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1164364" y="3467484"/>
            <a:ext cx="275421" cy="187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5277667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343390" y="6538595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B9320F77-B9A0-41C5-862A-B4B631284C64}" type="slidenum">
              <a:rPr lang="en-US" altLang="ko-KR" sz="1200" cap="none" dirty="0" smtClean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marL="0" indent="0" algn="r" defTabSz="4572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66</a:t>
            </a:fld>
            <a:endParaRPr lang="ko-KR" altLang="en-US" sz="1200" cap="none" dirty="0">
              <a:solidFill>
                <a:schemeClr val="tx1">
                  <a:tint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9316085" y="266700"/>
            <a:ext cx="263842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869950" y="3998595"/>
            <a:ext cx="241363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561340" y="902475"/>
            <a:ext cx="418147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제목 3"/>
          <p:cNvSpPr txBox="1">
            <a:spLocks/>
          </p:cNvSpPr>
          <p:nvPr/>
        </p:nvSpPr>
        <p:spPr>
          <a:xfrm>
            <a:off x="309924" y="64738"/>
            <a:ext cx="4782193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 관리시스템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508287" y="826267"/>
          <a:ext cx="4465739" cy="2571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06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4089333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4505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35429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매출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통계관리의 일별 매출현황 페이지이며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해당 월의 매출을 </a:t>
                      </a:r>
                      <a:r>
                        <a:rPr lang="en-US" altLang="ko-KR" sz="1000" baseline="0" dirty="0" err="1">
                          <a:latin typeface="+mn-ea"/>
                          <a:ea typeface="+mn-ea"/>
                        </a:rPr>
                        <a:t>highchart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와 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table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로 보여주게 구현함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5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원하는 조건의 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월을 선택하여 해당 월의 매출을  일별로 볼 수 있는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하이차트와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표로 보여주었으며 해당 월 매출의 합계까지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볼수있게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하였다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하이차트에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마우스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드래그시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해당 일의 판매액을 볼 수 있다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  <a:tr h="435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=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버튼 클릭으로 조건 검색한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하이차트의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내용만을 프린트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이미지로 다운로드 할 수 있게 구현됨</a:t>
                      </a: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35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드롭다운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메뉴로 가지 않고 동선을 최소화 하여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매출별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페이지로 이동할 수 있는 링크를 구현하였다</a:t>
                      </a: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6562" y="618011"/>
            <a:ext cx="6104238" cy="312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432" y="3459892"/>
            <a:ext cx="6237844" cy="3109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타원 12"/>
          <p:cNvSpPr/>
          <p:nvPr/>
        </p:nvSpPr>
        <p:spPr>
          <a:xfrm>
            <a:off x="1337358" y="954944"/>
            <a:ext cx="275421" cy="187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4607780" y="3961755"/>
            <a:ext cx="275421" cy="187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78350" y="3775890"/>
            <a:ext cx="187642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화살표 연결선 20"/>
          <p:cNvCxnSpPr/>
          <p:nvPr/>
        </p:nvCxnSpPr>
        <p:spPr>
          <a:xfrm>
            <a:off x="4942703" y="4102443"/>
            <a:ext cx="1828800" cy="2553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781305" y="5316879"/>
            <a:ext cx="275421" cy="187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6348730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343390" y="6538595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B9320F77-B9A0-41C5-862A-B4B631284C64}" type="slidenum">
              <a:rPr lang="en-US" altLang="ko-KR" sz="1200" cap="none" dirty="0" smtClean="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marL="0" indent="0" algn="r" defTabSz="4572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67</a:t>
            </a:fld>
            <a:endParaRPr lang="ko-KR" altLang="en-US" sz="1200" cap="none" dirty="0">
              <a:solidFill>
                <a:schemeClr val="tx1">
                  <a:tint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9316085" y="266700"/>
            <a:ext cx="263842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869950" y="3998595"/>
            <a:ext cx="241363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561340" y="902475"/>
            <a:ext cx="418147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제목 3"/>
          <p:cNvSpPr txBox="1">
            <a:spLocks/>
          </p:cNvSpPr>
          <p:nvPr/>
        </p:nvSpPr>
        <p:spPr>
          <a:xfrm>
            <a:off x="309924" y="64738"/>
            <a:ext cx="3934905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 관리시스템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508287" y="826267"/>
          <a:ext cx="4465739" cy="1282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06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4089333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4505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35429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월별 매출 현황 페이지이며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해당년도의 월별 매출현황을 </a:t>
                      </a:r>
                      <a:r>
                        <a:rPr lang="ko-KR" altLang="en-US" sz="1000" baseline="0" dirty="0" err="1">
                          <a:latin typeface="+mn-ea"/>
                          <a:ea typeface="+mn-ea"/>
                        </a:rPr>
                        <a:t>하이차트와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테이블로 볼 수 있게 구현함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5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None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1.  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일별 매출 현황 페이지와 유사한 기능이며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단지 월별 매출만을 볼 수 있는 페이지임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917" y="595956"/>
            <a:ext cx="6758244" cy="2830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373" y="3344563"/>
            <a:ext cx="7305160" cy="323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0135718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5" y="64738"/>
            <a:ext cx="418657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351" y="714330"/>
            <a:ext cx="9064869" cy="422726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144177432"/>
              </p:ext>
            </p:extLst>
          </p:nvPr>
        </p:nvGraphicFramePr>
        <p:xfrm>
          <a:off x="3969444" y="5302011"/>
          <a:ext cx="446573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06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4089333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2338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818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비밀번호 입력하고 로그인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Remember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 me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를 클릭하면 다음에 아이디를 기억한다</a:t>
                      </a:r>
                      <a:r>
                        <a:rPr lang="en-US" altLang="ko-KR" sz="1000" baseline="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로그인이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완료되면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Main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창으로 이동한다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</a:tbl>
          </a:graphicData>
        </a:graphic>
      </p:graphicFrame>
      <p:sp>
        <p:nvSpPr>
          <p:cNvPr id="8" name="타원 7"/>
          <p:cNvSpPr/>
          <p:nvPr/>
        </p:nvSpPr>
        <p:spPr>
          <a:xfrm>
            <a:off x="5727906" y="2172022"/>
            <a:ext cx="1925516" cy="18991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6566326" y="2995756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1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10" name="직선 화살표 연결선 9"/>
          <p:cNvCxnSpPr>
            <a:endCxn id="7" idx="0"/>
          </p:cNvCxnSpPr>
          <p:nvPr/>
        </p:nvCxnSpPr>
        <p:spPr>
          <a:xfrm flipH="1">
            <a:off x="6202313" y="4071160"/>
            <a:ext cx="488351" cy="12308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29501790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5" y="64738"/>
            <a:ext cx="4085906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4155544" y="2634143"/>
            <a:ext cx="671827" cy="402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화살표 연결선 4"/>
          <p:cNvCxnSpPr>
            <a:cxnSpLocks/>
            <a:stCxn id="4" idx="4"/>
          </p:cNvCxnSpPr>
          <p:nvPr/>
        </p:nvCxnSpPr>
        <p:spPr>
          <a:xfrm flipH="1">
            <a:off x="4211981" y="3036815"/>
            <a:ext cx="279477" cy="11313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3099239" y="2910980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1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683828" y="2910980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2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718433" y="2938944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3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97" y="608777"/>
            <a:ext cx="9144000" cy="4453404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2332656" y="2798142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1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40715705"/>
              </p:ext>
            </p:extLst>
          </p:nvPr>
        </p:nvGraphicFramePr>
        <p:xfrm>
          <a:off x="3683828" y="5344027"/>
          <a:ext cx="4465739" cy="1291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06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4089333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1684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1684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각 메뉴 선택 시 해당 링크로 이동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  <a:tr h="803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회원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업체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예약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결제 수를 표시해준다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차트로 월별 매출을 보여준다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274726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3683828" y="1161311"/>
            <a:ext cx="6041041" cy="37367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1618574" y="1740862"/>
            <a:ext cx="1925516" cy="24272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6424871" y="2999816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2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17" name="직선 화살표 연결선 16"/>
          <p:cNvCxnSpPr>
            <a:stCxn id="12" idx="4"/>
            <a:endCxn id="11" idx="0"/>
          </p:cNvCxnSpPr>
          <p:nvPr/>
        </p:nvCxnSpPr>
        <p:spPr>
          <a:xfrm flipH="1">
            <a:off x="5916697" y="4898042"/>
            <a:ext cx="787652" cy="4459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3" idx="4"/>
            <a:endCxn id="11" idx="0"/>
          </p:cNvCxnSpPr>
          <p:nvPr/>
        </p:nvCxnSpPr>
        <p:spPr>
          <a:xfrm>
            <a:off x="2581332" y="4168115"/>
            <a:ext cx="3335365" cy="1175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4308447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/>
          <p:cNvCxnSpPr>
            <a:cxnSpLocks/>
          </p:cNvCxnSpPr>
          <p:nvPr/>
        </p:nvCxnSpPr>
        <p:spPr>
          <a:xfrm>
            <a:off x="3592977" y="1537035"/>
            <a:ext cx="0" cy="446948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04007" y="1551324"/>
            <a:ext cx="2811171" cy="4371304"/>
            <a:chOff x="496565" y="1482031"/>
            <a:chExt cx="1534535" cy="2601888"/>
          </a:xfrm>
        </p:grpSpPr>
        <p:sp>
          <p:nvSpPr>
            <p:cNvPr id="16390" name="Content Placeholder 2"/>
            <p:cNvSpPr txBox="1">
              <a:spLocks/>
            </p:cNvSpPr>
            <p:nvPr/>
          </p:nvSpPr>
          <p:spPr bwMode="auto">
            <a:xfrm>
              <a:off x="496565" y="3496121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ko-KR" altLang="ko-KR" sz="900" dirty="0">
                <a:solidFill>
                  <a:srgbClr val="A6A6A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391" name="Content Placeholder 2"/>
            <p:cNvSpPr txBox="1">
              <a:spLocks/>
            </p:cNvSpPr>
            <p:nvPr/>
          </p:nvSpPr>
          <p:spPr bwMode="auto">
            <a:xfrm>
              <a:off x="578850" y="2956306"/>
              <a:ext cx="1369965" cy="459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ko-KR" sz="2000" dirty="0">
                  <a:solidFill>
                    <a:srgbClr val="DB404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N</a:t>
              </a:r>
              <a:r>
                <a:rPr lang="ko-KR" altLang="en-US" sz="2000" dirty="0">
                  <a:solidFill>
                    <a:srgbClr val="DB404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노블</a:t>
              </a:r>
              <a:endParaRPr lang="en-US" altLang="ko-KR" sz="20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8" name="Content Placeholder 2"/>
            <p:cNvSpPr txBox="1">
              <a:spLocks/>
            </p:cNvSpPr>
            <p:nvPr/>
          </p:nvSpPr>
          <p:spPr>
            <a:xfrm>
              <a:off x="523994" y="3217020"/>
              <a:ext cx="1479678" cy="329851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www.nnoble.co.kr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575963" y="1482031"/>
              <a:ext cx="1367078" cy="1368224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8" name="Content Placeholder 2"/>
          <p:cNvSpPr>
            <a:spLocks noGrp="1"/>
          </p:cNvSpPr>
          <p:nvPr>
            <p:ph idx="1"/>
          </p:nvPr>
        </p:nvSpPr>
        <p:spPr>
          <a:xfrm>
            <a:off x="3886664" y="1853740"/>
            <a:ext cx="7950201" cy="459739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결혼맞춤프로그램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명문가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사회지도층 서비스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전문직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엘리트 남성 서비스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법조계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의료계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기업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ceo,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경영컨설턴트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크리스찬 서비스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종교적 특성과 상대 이성의조건충적하는 매칭서비스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비수도권 서비스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 수도권과 같은 노하우를 비수도권에서도 동일하게 적용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해외 매칭서비스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유학계획중이거나 현재 유학 중인 회원에게 제공하는 서비스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이상형찾기나의노블점수는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결혼매력도 테스트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연애스타일 심리 테스트나만의 컬러찾기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파티이벤트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진행중인파티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미팅파티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파티 갤러리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파티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Ceo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연혁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멤버서비스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식장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호텔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스튜디오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뉴스게시판</a:t>
            </a:r>
          </a:p>
        </p:txBody>
      </p:sp>
      <p:sp>
        <p:nvSpPr>
          <p:cNvPr id="89" name="Title 13"/>
          <p:cNvSpPr txBox="1">
            <a:spLocks/>
          </p:cNvSpPr>
          <p:nvPr/>
        </p:nvSpPr>
        <p:spPr bwMode="auto">
          <a:xfrm>
            <a:off x="3894603" y="1306203"/>
            <a:ext cx="34365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ko-KR" altLang="en-US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결혼 중매 사이트</a:t>
            </a:r>
            <a:endParaRPr lang="en-US" altLang="ko-KR" dirty="0">
              <a:solidFill>
                <a:srgbClr val="DB404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제목 3"/>
          <p:cNvSpPr txBox="1">
            <a:spLocks/>
          </p:cNvSpPr>
          <p:nvPr/>
        </p:nvSpPr>
        <p:spPr>
          <a:xfrm>
            <a:off x="259591" y="63742"/>
            <a:ext cx="272397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주제탐색과정</a:t>
            </a:r>
          </a:p>
        </p:txBody>
      </p:sp>
    </p:spTree>
    <p:extLst>
      <p:ext uri="{BB962C8B-B14F-4D97-AF65-F5344CB8AC3E}">
        <p14:creationId xmlns="" xmlns:p14="http://schemas.microsoft.com/office/powerpoint/2010/main" val="32204466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4" y="64738"/>
            <a:ext cx="3828841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4138766" y="2634143"/>
            <a:ext cx="671827" cy="402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화살표 연결선 4"/>
          <p:cNvCxnSpPr>
            <a:cxnSpLocks/>
            <a:stCxn id="4" idx="4"/>
          </p:cNvCxnSpPr>
          <p:nvPr/>
        </p:nvCxnSpPr>
        <p:spPr>
          <a:xfrm flipH="1">
            <a:off x="4195203" y="3036815"/>
            <a:ext cx="279477" cy="11313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3082461" y="2910980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1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667050" y="2910980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2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701655" y="2938944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3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95" y="633700"/>
            <a:ext cx="9144000" cy="440355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651926056"/>
              </p:ext>
            </p:extLst>
          </p:nvPr>
        </p:nvGraphicFramePr>
        <p:xfrm>
          <a:off x="3915726" y="5439930"/>
          <a:ext cx="4465739" cy="916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06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4089333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2005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673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차트의 세부내용을 테이블로 보여준다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결제정보를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최대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개까지 보여준다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3331137" y="2289394"/>
            <a:ext cx="6888428" cy="2467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stCxn id="11" idx="4"/>
            <a:endCxn id="10" idx="0"/>
          </p:cNvCxnSpPr>
          <p:nvPr/>
        </p:nvCxnSpPr>
        <p:spPr>
          <a:xfrm flipH="1">
            <a:off x="6148595" y="4757365"/>
            <a:ext cx="626756" cy="6825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6526675" y="3397544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1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1441019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5" y="64738"/>
            <a:ext cx="460984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4356880" y="2449585"/>
            <a:ext cx="671827" cy="402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화살표 연결선 4"/>
          <p:cNvCxnSpPr>
            <a:cxnSpLocks/>
            <a:stCxn id="4" idx="4"/>
          </p:cNvCxnSpPr>
          <p:nvPr/>
        </p:nvCxnSpPr>
        <p:spPr>
          <a:xfrm flipH="1">
            <a:off x="4413317" y="2852257"/>
            <a:ext cx="279477" cy="11313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3300575" y="2726422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1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885164" y="2726422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2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919769" y="2754386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3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633" y="524554"/>
            <a:ext cx="9144000" cy="4403735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43283963"/>
              </p:ext>
            </p:extLst>
          </p:nvPr>
        </p:nvGraphicFramePr>
        <p:xfrm>
          <a:off x="4009502" y="5360432"/>
          <a:ext cx="446573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06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4089333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2338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818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회원리스트를 보여준다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아이디를 클릭하면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모달로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회원상세정보가 뜬다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체크박스를 이용해 선택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전부 회원탈퇴 시킬 수 있다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3300575" y="2183921"/>
            <a:ext cx="6888428" cy="2467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stCxn id="11" idx="4"/>
            <a:endCxn id="10" idx="0"/>
          </p:cNvCxnSpPr>
          <p:nvPr/>
        </p:nvCxnSpPr>
        <p:spPr>
          <a:xfrm flipH="1">
            <a:off x="6242371" y="4651892"/>
            <a:ext cx="502418" cy="7085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6744789" y="3212986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1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82644671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5" y="64738"/>
            <a:ext cx="4639580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987765" y="2540384"/>
            <a:ext cx="671827" cy="402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화살표 연결선 4"/>
          <p:cNvCxnSpPr>
            <a:cxnSpLocks/>
            <a:stCxn id="4" idx="4"/>
          </p:cNvCxnSpPr>
          <p:nvPr/>
        </p:nvCxnSpPr>
        <p:spPr>
          <a:xfrm flipH="1">
            <a:off x="4044202" y="2943056"/>
            <a:ext cx="279477" cy="11313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2931460" y="2817221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1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516049" y="2817221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2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550654" y="2845185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3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517" y="598669"/>
            <a:ext cx="9144000" cy="4437104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139180245"/>
              </p:ext>
            </p:extLst>
          </p:nvPr>
        </p:nvGraphicFramePr>
        <p:xfrm>
          <a:off x="3773648" y="5474177"/>
          <a:ext cx="4465739" cy="1062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06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4089333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2338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818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리스트에서 아이디를 누르고 들어오면 해당 회원의 상세정보를 보여준다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상세정보에서 수정페이지로 이동해 수정을 할 수 있다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5882179" y="2151993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1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869987" y="918007"/>
            <a:ext cx="4273062" cy="2467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/>
          <p:cNvCxnSpPr>
            <a:stCxn id="12" idx="4"/>
            <a:endCxn id="10" idx="0"/>
          </p:cNvCxnSpPr>
          <p:nvPr/>
        </p:nvCxnSpPr>
        <p:spPr>
          <a:xfrm flipH="1">
            <a:off x="6006517" y="3385978"/>
            <a:ext cx="1" cy="20881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648007349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4" y="64738"/>
            <a:ext cx="4299333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937431" y="2416029"/>
            <a:ext cx="671827" cy="402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화살표 연결선 4"/>
          <p:cNvCxnSpPr>
            <a:cxnSpLocks/>
            <a:stCxn id="4" idx="4"/>
          </p:cNvCxnSpPr>
          <p:nvPr/>
        </p:nvCxnSpPr>
        <p:spPr>
          <a:xfrm flipH="1">
            <a:off x="3993868" y="2818701"/>
            <a:ext cx="279477" cy="11313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2881126" y="2692866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1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465715" y="2692866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2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500320" y="2720830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3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184" y="511859"/>
            <a:ext cx="9144000" cy="4362013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41442537"/>
              </p:ext>
            </p:extLst>
          </p:nvPr>
        </p:nvGraphicFramePr>
        <p:xfrm>
          <a:off x="3937431" y="4728970"/>
          <a:ext cx="4465739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06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4089333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2338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818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상세정보창에서 수정버튼을 이용해 수정페이지로 이동할 수 있다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바꾸고자 하는 내용을 바꾸고 수정버튼을 누르면 수정이 완료된다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수정을 원하지 않으면 목록 버튼을 눌러 회원리스트로 이동한다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3819653" y="793652"/>
            <a:ext cx="4273062" cy="2467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stCxn id="11" idx="4"/>
            <a:endCxn id="10" idx="0"/>
          </p:cNvCxnSpPr>
          <p:nvPr/>
        </p:nvCxnSpPr>
        <p:spPr>
          <a:xfrm>
            <a:off x="5956184" y="3261623"/>
            <a:ext cx="214116" cy="14673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5822922" y="1901802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1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18649956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4" y="64738"/>
            <a:ext cx="4355181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853541" y="2483141"/>
            <a:ext cx="671827" cy="402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화살표 연결선 4"/>
          <p:cNvCxnSpPr>
            <a:cxnSpLocks/>
            <a:stCxn id="4" idx="4"/>
          </p:cNvCxnSpPr>
          <p:nvPr/>
        </p:nvCxnSpPr>
        <p:spPr>
          <a:xfrm flipH="1">
            <a:off x="3909978" y="2885813"/>
            <a:ext cx="279477" cy="11313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2797236" y="2759978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1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381825" y="2759978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2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416430" y="2787942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3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294" y="516806"/>
            <a:ext cx="9144000" cy="4352925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937571" y="2700340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1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686744383"/>
              </p:ext>
            </p:extLst>
          </p:nvPr>
        </p:nvGraphicFramePr>
        <p:xfrm>
          <a:off x="3587902" y="5423468"/>
          <a:ext cx="4465739" cy="921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06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4089333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2019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677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탈퇴회원리스트를 보여준다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회원 재등록 버튼을 통해 탈퇴 회원을 복구시킬 수 있다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3909978" y="2323284"/>
            <a:ext cx="4273062" cy="1515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/>
          <p:cNvCxnSpPr>
            <a:stCxn id="12" idx="4"/>
            <a:endCxn id="11" idx="0"/>
          </p:cNvCxnSpPr>
          <p:nvPr/>
        </p:nvCxnSpPr>
        <p:spPr>
          <a:xfrm flipH="1">
            <a:off x="5820771" y="3838340"/>
            <a:ext cx="225738" cy="15851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30200603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5" y="64738"/>
            <a:ext cx="4307368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4281379" y="2558642"/>
            <a:ext cx="671827" cy="402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화살표 연결선 4"/>
          <p:cNvCxnSpPr>
            <a:cxnSpLocks/>
            <a:stCxn id="4" idx="4"/>
          </p:cNvCxnSpPr>
          <p:nvPr/>
        </p:nvCxnSpPr>
        <p:spPr>
          <a:xfrm flipH="1">
            <a:off x="4337816" y="2961314"/>
            <a:ext cx="279477" cy="11313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3225074" y="2835479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1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809663" y="2835479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2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844268" y="2863443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3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132" y="630218"/>
            <a:ext cx="9144000" cy="4410522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473751" y="2360694"/>
            <a:ext cx="5780596" cy="2474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72380940"/>
              </p:ext>
            </p:extLst>
          </p:nvPr>
        </p:nvGraphicFramePr>
        <p:xfrm>
          <a:off x="4097397" y="5505398"/>
          <a:ext cx="4465739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06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4089333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1509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528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업체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탈퇴 업체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업체보유차량리스트를 보여준다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업체 등록 버튼을 이용해 업체를 등록할 수 있다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업체 탈퇴 버튼과 체크박스를 통해 선택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전체 탈퇴 처리할 수 있다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</a:tbl>
          </a:graphicData>
        </a:graphic>
      </p:graphicFrame>
      <p:cxnSp>
        <p:nvCxnSpPr>
          <p:cNvPr id="12" name="직선 화살표 연결선 11"/>
          <p:cNvCxnSpPr>
            <a:stCxn id="10" idx="4"/>
            <a:endCxn id="11" idx="0"/>
          </p:cNvCxnSpPr>
          <p:nvPr/>
        </p:nvCxnSpPr>
        <p:spPr>
          <a:xfrm flipH="1">
            <a:off x="6330266" y="4835454"/>
            <a:ext cx="33783" cy="669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179927922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4" y="64738"/>
            <a:ext cx="5092585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4331713" y="2534181"/>
            <a:ext cx="671827" cy="402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화살표 연결선 4"/>
          <p:cNvCxnSpPr>
            <a:cxnSpLocks/>
            <a:stCxn id="4" idx="4"/>
          </p:cNvCxnSpPr>
          <p:nvPr/>
        </p:nvCxnSpPr>
        <p:spPr>
          <a:xfrm flipH="1">
            <a:off x="4388150" y="2936853"/>
            <a:ext cx="279477" cy="11313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3275408" y="2811018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1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859997" y="2811018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2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894602" y="2838982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3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05" y="604831"/>
            <a:ext cx="9144000" cy="4412373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08946108"/>
              </p:ext>
            </p:extLst>
          </p:nvPr>
        </p:nvGraphicFramePr>
        <p:xfrm>
          <a:off x="3940374" y="5603646"/>
          <a:ext cx="4465739" cy="932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06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4089333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1968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688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등록하고자 하는 업체 정보를 입력해 등록한다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업체아이디는 해당정규식에 맞아서 사용이 가능하다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3524085" y="982218"/>
            <a:ext cx="5780596" cy="38287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stCxn id="11" idx="4"/>
            <a:endCxn id="10" idx="0"/>
          </p:cNvCxnSpPr>
          <p:nvPr/>
        </p:nvCxnSpPr>
        <p:spPr>
          <a:xfrm flipH="1">
            <a:off x="6173243" y="4810993"/>
            <a:ext cx="241140" cy="792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713885138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5" y="64738"/>
            <a:ext cx="4548128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4046488" y="2692866"/>
            <a:ext cx="671827" cy="402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화살표 연결선 4"/>
          <p:cNvCxnSpPr>
            <a:cxnSpLocks/>
            <a:stCxn id="4" idx="4"/>
          </p:cNvCxnSpPr>
          <p:nvPr/>
        </p:nvCxnSpPr>
        <p:spPr>
          <a:xfrm flipH="1">
            <a:off x="4102925" y="3095538"/>
            <a:ext cx="279477" cy="11313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2990183" y="2969703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1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574772" y="2969703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2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609377" y="2997667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3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41" y="774379"/>
            <a:ext cx="9144000" cy="4390648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238860" y="1140903"/>
            <a:ext cx="5780596" cy="30859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76129634"/>
              </p:ext>
            </p:extLst>
          </p:nvPr>
        </p:nvGraphicFramePr>
        <p:xfrm>
          <a:off x="3896288" y="5436080"/>
          <a:ext cx="4465739" cy="855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06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4089333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17483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611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해당업체의 로고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회사 위치를 보여준다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수정버튼을 누르면 업체 수정 페이지로 이동한다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</a:tbl>
          </a:graphicData>
        </a:graphic>
      </p:graphicFrame>
      <p:cxnSp>
        <p:nvCxnSpPr>
          <p:cNvPr id="12" name="직선 화살표 연결선 11"/>
          <p:cNvCxnSpPr>
            <a:stCxn id="10" idx="4"/>
            <a:endCxn id="11" idx="0"/>
          </p:cNvCxnSpPr>
          <p:nvPr/>
        </p:nvCxnSpPr>
        <p:spPr>
          <a:xfrm flipH="1">
            <a:off x="6129157" y="4226839"/>
            <a:ext cx="1" cy="12092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9045446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5" y="64738"/>
            <a:ext cx="4882860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4264601" y="2374084"/>
            <a:ext cx="671827" cy="402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화살표 연결선 4"/>
          <p:cNvCxnSpPr>
            <a:cxnSpLocks/>
            <a:stCxn id="4" idx="4"/>
          </p:cNvCxnSpPr>
          <p:nvPr/>
        </p:nvCxnSpPr>
        <p:spPr>
          <a:xfrm flipH="1">
            <a:off x="4321038" y="2776756"/>
            <a:ext cx="279477" cy="11313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3208296" y="2650921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1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792885" y="2650921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2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827490" y="2678885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3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354" y="495815"/>
            <a:ext cx="9144000" cy="436614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456972" y="756839"/>
            <a:ext cx="5780596" cy="40398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205216957"/>
              </p:ext>
            </p:extLst>
          </p:nvPr>
        </p:nvGraphicFramePr>
        <p:xfrm>
          <a:off x="4114401" y="5316638"/>
          <a:ext cx="4465739" cy="1062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06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4089333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2338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818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바꾸고자 하는 업체 정보를 입력하여 바꾼다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수정하고자 하는 정보가 없으면 목록 버튼을 눌러 업체리스트로 이동한다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</a:tbl>
          </a:graphicData>
        </a:graphic>
      </p:graphicFrame>
      <p:cxnSp>
        <p:nvCxnSpPr>
          <p:cNvPr id="12" name="직선 화살표 연결선 11"/>
          <p:cNvCxnSpPr>
            <a:stCxn id="10" idx="4"/>
            <a:endCxn id="11" idx="0"/>
          </p:cNvCxnSpPr>
          <p:nvPr/>
        </p:nvCxnSpPr>
        <p:spPr>
          <a:xfrm>
            <a:off x="6347270" y="4796673"/>
            <a:ext cx="0" cy="519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968763134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5" y="64738"/>
            <a:ext cx="4240256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4214267" y="2531623"/>
            <a:ext cx="671827" cy="402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화살표 연결선 4"/>
          <p:cNvCxnSpPr>
            <a:cxnSpLocks/>
            <a:stCxn id="4" idx="4"/>
          </p:cNvCxnSpPr>
          <p:nvPr/>
        </p:nvCxnSpPr>
        <p:spPr>
          <a:xfrm flipH="1">
            <a:off x="4270704" y="2934295"/>
            <a:ext cx="279477" cy="11313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3157962" y="2808460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1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742551" y="2808460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2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777156" y="2836424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3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0" y="532684"/>
            <a:ext cx="9144000" cy="440055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157961" y="593888"/>
            <a:ext cx="6820581" cy="40398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59351947"/>
              </p:ext>
            </p:extLst>
          </p:nvPr>
        </p:nvGraphicFramePr>
        <p:xfrm>
          <a:off x="4064066" y="5474177"/>
          <a:ext cx="4465739" cy="1062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06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4089333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2338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818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업체보유차량리스트에서 업체를 클릭해 들어오면 업체보유차량을 보여준다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업체보유차량의 상세정보를 보여준다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</a:tbl>
          </a:graphicData>
        </a:graphic>
      </p:graphicFrame>
      <p:cxnSp>
        <p:nvCxnSpPr>
          <p:cNvPr id="12" name="직선 화살표 연결선 11"/>
          <p:cNvCxnSpPr>
            <a:stCxn id="10" idx="4"/>
            <a:endCxn id="11" idx="0"/>
          </p:cNvCxnSpPr>
          <p:nvPr/>
        </p:nvCxnSpPr>
        <p:spPr>
          <a:xfrm flipH="1">
            <a:off x="6296935" y="4633722"/>
            <a:ext cx="271317" cy="8404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4493461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/>
          <p:cNvCxnSpPr/>
          <p:nvPr/>
        </p:nvCxnSpPr>
        <p:spPr>
          <a:xfrm>
            <a:off x="3973513" y="1625264"/>
            <a:ext cx="0" cy="3835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046788" y="1625264"/>
            <a:ext cx="0" cy="3835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8112125" y="1625264"/>
            <a:ext cx="0" cy="3835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4179888" y="1639553"/>
            <a:ext cx="1687512" cy="3468687"/>
            <a:chOff x="496565" y="1482031"/>
            <a:chExt cx="1534535" cy="2601888"/>
          </a:xfrm>
        </p:grpSpPr>
        <p:sp>
          <p:nvSpPr>
            <p:cNvPr id="15377" name="Content Placeholder 2"/>
            <p:cNvSpPr txBox="1">
              <a:spLocks/>
            </p:cNvSpPr>
            <p:nvPr/>
          </p:nvSpPr>
          <p:spPr bwMode="auto">
            <a:xfrm>
              <a:off x="496565" y="3496121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사용자에게 노출되지않는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렌터카업체 관리시스템이나 상담시스템에 대해 간접적으로 구상하여 구현해야함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378" name="Content Placeholder 2"/>
            <p:cNvSpPr txBox="1">
              <a:spLocks/>
            </p:cNvSpPr>
            <p:nvPr/>
          </p:nvSpPr>
          <p:spPr bwMode="auto">
            <a:xfrm>
              <a:off x="578849" y="2957245"/>
              <a:ext cx="1369967" cy="45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solidFill>
                    <a:srgbClr val="DB404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제주렌터카</a:t>
              </a:r>
              <a:endParaRPr lang="en-US" altLang="ko-KR" sz="20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3" name="Content Placeholder 2"/>
            <p:cNvSpPr txBox="1">
              <a:spLocks/>
            </p:cNvSpPr>
            <p:nvPr/>
          </p:nvSpPr>
          <p:spPr>
            <a:xfrm>
              <a:off x="523993" y="3217020"/>
              <a:ext cx="1479680" cy="331041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렌터카 서비스 중개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75962" y="1482031"/>
              <a:ext cx="1367080" cy="1368224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7" name="Group 96"/>
          <p:cNvGrpSpPr>
            <a:grpSpLocks/>
          </p:cNvGrpSpPr>
          <p:nvPr/>
        </p:nvGrpSpPr>
        <p:grpSpPr bwMode="auto">
          <a:xfrm>
            <a:off x="6251576" y="1639553"/>
            <a:ext cx="1687513" cy="3468687"/>
            <a:chOff x="496565" y="1482031"/>
            <a:chExt cx="1534535" cy="2601888"/>
          </a:xfrm>
        </p:grpSpPr>
        <p:sp>
          <p:nvSpPr>
            <p:cNvPr id="15373" name="Content Placeholder 2"/>
            <p:cNvSpPr txBox="1">
              <a:spLocks/>
            </p:cNvSpPr>
            <p:nvPr/>
          </p:nvSpPr>
          <p:spPr bwMode="auto">
            <a:xfrm>
              <a:off x="496565" y="3496121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생소해 보이는 기술이 많음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구현이 가능할지에 대한 막연함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374" name="Content Placeholder 2"/>
            <p:cNvSpPr txBox="1">
              <a:spLocks/>
            </p:cNvSpPr>
            <p:nvPr/>
          </p:nvSpPr>
          <p:spPr bwMode="auto">
            <a:xfrm>
              <a:off x="578850" y="2957245"/>
              <a:ext cx="1369965" cy="45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solidFill>
                    <a:srgbClr val="DB404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트위치</a:t>
              </a:r>
              <a:endParaRPr lang="en-US" altLang="ko-KR" sz="20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0" name="Content Placeholder 2"/>
            <p:cNvSpPr txBox="1">
              <a:spLocks/>
            </p:cNvSpPr>
            <p:nvPr/>
          </p:nvSpPr>
          <p:spPr>
            <a:xfrm>
              <a:off x="523994" y="3217020"/>
              <a:ext cx="1479678" cy="331041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인터넷 개인방송국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75963" y="1482031"/>
              <a:ext cx="1367078" cy="1368224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8" name="Group 107"/>
          <p:cNvGrpSpPr>
            <a:grpSpLocks/>
          </p:cNvGrpSpPr>
          <p:nvPr/>
        </p:nvGrpSpPr>
        <p:grpSpPr bwMode="auto">
          <a:xfrm>
            <a:off x="8323263" y="1639553"/>
            <a:ext cx="1687512" cy="3468687"/>
            <a:chOff x="496565" y="1482031"/>
            <a:chExt cx="1534535" cy="2601888"/>
          </a:xfrm>
        </p:grpSpPr>
        <p:sp>
          <p:nvSpPr>
            <p:cNvPr id="15369" name="Content Placeholder 2"/>
            <p:cNvSpPr txBox="1">
              <a:spLocks/>
            </p:cNvSpPr>
            <p:nvPr/>
          </p:nvSpPr>
          <p:spPr bwMode="auto">
            <a:xfrm>
              <a:off x="496565" y="3496121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사용자에게 지나치게 폐쇄적인 사이트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일정부분 로직에 의해 매칭이 되긴하나 사람에 의해 수동적으로 매칭 되는 경우가 많을 것으로 예상됨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370" name="Content Placeholder 2"/>
            <p:cNvSpPr txBox="1">
              <a:spLocks/>
            </p:cNvSpPr>
            <p:nvPr/>
          </p:nvSpPr>
          <p:spPr bwMode="auto">
            <a:xfrm>
              <a:off x="578849" y="2957245"/>
              <a:ext cx="1369967" cy="45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en-US" altLang="ko-KR" sz="2000" dirty="0">
                  <a:solidFill>
                    <a:srgbClr val="DB404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N</a:t>
              </a:r>
              <a:r>
                <a:rPr lang="ko-KR" altLang="en-US" sz="2000" dirty="0">
                  <a:solidFill>
                    <a:srgbClr val="DB404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노블</a:t>
              </a:r>
              <a:endParaRPr lang="en-US" altLang="ko-KR" sz="2000" dirty="0">
                <a:solidFill>
                  <a:srgbClr val="DB404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1" name="Content Placeholder 2"/>
            <p:cNvSpPr txBox="1">
              <a:spLocks/>
            </p:cNvSpPr>
            <p:nvPr/>
          </p:nvSpPr>
          <p:spPr>
            <a:xfrm>
              <a:off x="523993" y="3217020"/>
              <a:ext cx="1479680" cy="331041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결혼 중매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 flipH="1">
              <a:off x="575962" y="1482031"/>
              <a:ext cx="1367080" cy="1368224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7" name="Group 69"/>
          <p:cNvGrpSpPr>
            <a:grpSpLocks/>
          </p:cNvGrpSpPr>
          <p:nvPr/>
        </p:nvGrpSpPr>
        <p:grpSpPr bwMode="auto">
          <a:xfrm>
            <a:off x="2009776" y="1639553"/>
            <a:ext cx="1687512" cy="3468687"/>
            <a:chOff x="496565" y="1482031"/>
            <a:chExt cx="1534535" cy="2601888"/>
          </a:xfrm>
        </p:grpSpPr>
        <p:sp>
          <p:nvSpPr>
            <p:cNvPr id="28" name="Content Placeholder 2"/>
            <p:cNvSpPr txBox="1">
              <a:spLocks/>
            </p:cNvSpPr>
            <p:nvPr/>
          </p:nvSpPr>
          <p:spPr bwMode="auto">
            <a:xfrm>
              <a:off x="496565" y="3496121"/>
              <a:ext cx="1534535" cy="5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벤치마킹 대상이 많고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기능에 대해 알아보기는 쉬울듯 하나 많이 다뤄졌던 주제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Content Placeholder 2"/>
            <p:cNvSpPr txBox="1">
              <a:spLocks/>
            </p:cNvSpPr>
            <p:nvPr/>
          </p:nvSpPr>
          <p:spPr bwMode="auto">
            <a:xfrm>
              <a:off x="578849" y="2957245"/>
              <a:ext cx="1369967" cy="45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ko-KR" altLang="en-US" sz="2000" dirty="0">
                  <a:solidFill>
                    <a:srgbClr val="DB404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부동산</a:t>
              </a:r>
              <a:r>
                <a:rPr lang="en-US" altLang="ko-KR" sz="2000" dirty="0">
                  <a:solidFill>
                    <a:srgbClr val="DB404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114</a:t>
              </a:r>
            </a:p>
          </p:txBody>
        </p:sp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523993" y="3217020"/>
              <a:ext cx="1479680" cy="331041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부동산 중개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Rectangle 73"/>
            <p:cNvSpPr/>
            <p:nvPr/>
          </p:nvSpPr>
          <p:spPr>
            <a:xfrm>
              <a:off x="575962" y="1482031"/>
              <a:ext cx="1367080" cy="1368224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133434" y="1275348"/>
            <a:ext cx="1792705" cy="4269775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78191" y="852372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결정</a:t>
            </a:r>
          </a:p>
        </p:txBody>
      </p:sp>
      <p:sp>
        <p:nvSpPr>
          <p:cNvPr id="34" name="제목 3"/>
          <p:cNvSpPr txBox="1">
            <a:spLocks/>
          </p:cNvSpPr>
          <p:nvPr/>
        </p:nvSpPr>
        <p:spPr>
          <a:xfrm>
            <a:off x="259591" y="63742"/>
            <a:ext cx="272397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주제탐색과정</a:t>
            </a:r>
          </a:p>
        </p:txBody>
      </p:sp>
      <p:sp>
        <p:nvSpPr>
          <p:cNvPr id="35" name="Rectangle 1"/>
          <p:cNvSpPr/>
          <p:nvPr/>
        </p:nvSpPr>
        <p:spPr>
          <a:xfrm>
            <a:off x="1190123" y="5666221"/>
            <a:ext cx="9713330" cy="707592"/>
          </a:xfrm>
          <a:prstGeom prst="rect">
            <a:avLst/>
          </a:prstGeom>
          <a:solidFill>
            <a:srgbClr val="DB4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대학생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자동차보험료가 부담스러운 직장인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여행을 즐기는 사람의 증가로 인해 렌트카의 수요가 늘어나는 현상에 주목하였고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defRPr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제작과정을 통해 저희가 배운 내용과 앞으로 시도해보고싶은 부분들을 생각하여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팀원들이 렌트카업체 홈페이지를 만들어 보자고 하여 이 주제를 선택</a:t>
            </a:r>
            <a:endParaRPr 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895558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4" y="64738"/>
            <a:ext cx="4278853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4331713" y="2508308"/>
            <a:ext cx="671827" cy="402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화살표 연결선 4"/>
          <p:cNvCxnSpPr>
            <a:cxnSpLocks/>
            <a:stCxn id="4" idx="4"/>
          </p:cNvCxnSpPr>
          <p:nvPr/>
        </p:nvCxnSpPr>
        <p:spPr>
          <a:xfrm flipH="1">
            <a:off x="4388150" y="2910980"/>
            <a:ext cx="279477" cy="11313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3275408" y="2785145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1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859997" y="2785145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2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894602" y="2813109"/>
            <a:ext cx="248676" cy="2516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3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66" y="577391"/>
            <a:ext cx="9144000" cy="441550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06801541"/>
              </p:ext>
            </p:extLst>
          </p:nvPr>
        </p:nvGraphicFramePr>
        <p:xfrm>
          <a:off x="4117596" y="5288808"/>
          <a:ext cx="4465739" cy="1062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06">
                  <a:extLst>
                    <a:ext uri="{9D8B030D-6E8A-4147-A177-3AD203B41FA5}">
                      <a16:colId xmlns="" xmlns:a16="http://schemas.microsoft.com/office/drawing/2014/main" val="1007451710"/>
                    </a:ext>
                  </a:extLst>
                </a:gridCol>
                <a:gridCol w="4089333">
                  <a:extLst>
                    <a:ext uri="{9D8B030D-6E8A-4147-A177-3AD203B41FA5}">
                      <a16:colId xmlns="" xmlns:a16="http://schemas.microsoft.com/office/drawing/2014/main" val="182430716"/>
                    </a:ext>
                  </a:extLst>
                </a:gridCol>
              </a:tblGrid>
              <a:tr h="2338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1380544"/>
                  </a:ext>
                </a:extLst>
              </a:tr>
              <a:tr h="818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차량 상세정보를 보여준다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차량의 정보를 수정하고자 하면 수정</a:t>
                      </a:r>
                      <a:r>
                        <a:rPr lang="ko-KR" altLang="en-US" sz="1000" baseline="0" dirty="0">
                          <a:latin typeface="+mn-ea"/>
                          <a:ea typeface="+mn-ea"/>
                        </a:rPr>
                        <a:t> 버튼을 클릭해 수정페이지로 이동해서 정보를 수정한다</a:t>
                      </a:r>
                      <a:r>
                        <a:rPr lang="en-US" altLang="ko-KR" sz="1000" baseline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7627518"/>
                  </a:ext>
                </a:extLst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3275407" y="570573"/>
            <a:ext cx="6820581" cy="36125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endCxn id="10" idx="0"/>
          </p:cNvCxnSpPr>
          <p:nvPr/>
        </p:nvCxnSpPr>
        <p:spPr>
          <a:xfrm flipH="1">
            <a:off x="6350465" y="4183122"/>
            <a:ext cx="360488" cy="11056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070459019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4" y="64738"/>
            <a:ext cx="4991917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20" y="1178942"/>
            <a:ext cx="9370468" cy="47352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378045" y="4083486"/>
            <a:ext cx="1204053" cy="3291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99415" y="5301224"/>
            <a:ext cx="3332439" cy="94213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체크박스를 체크 후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취소처리하면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해당 예약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예약과 연결된 결제까지 모두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취소처리되며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고객에게는 취소된 내용과 함께 이메일로 통보된다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7" name="직선 화살표 연결선 6"/>
          <p:cNvCxnSpPr>
            <a:cxnSpLocks/>
          </p:cNvCxnSpPr>
          <p:nvPr/>
        </p:nvCxnSpPr>
        <p:spPr>
          <a:xfrm>
            <a:off x="2577398" y="4412610"/>
            <a:ext cx="0" cy="82832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750816" y="4083486"/>
            <a:ext cx="3332439" cy="55272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취소된 예약정보라면 취소여부에 표시되며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결제여부에는 결제 관련 정보가 표시된다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12463" y="2734257"/>
            <a:ext cx="1311713" cy="12337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00824" y="4248048"/>
            <a:ext cx="1204053" cy="3291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340920" y="4614466"/>
            <a:ext cx="2689301" cy="28844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연락처뒷자리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예약번호 기준 검색 지원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88593" y="2974509"/>
            <a:ext cx="667004" cy="2203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427918" y="2974509"/>
            <a:ext cx="3356731" cy="28844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각 예약번호를 누르면 해당 결제정보로 이동된다</a:t>
            </a:r>
          </a:p>
        </p:txBody>
      </p:sp>
    </p:spTree>
    <p:extLst>
      <p:ext uri="{BB962C8B-B14F-4D97-AF65-F5344CB8AC3E}">
        <p14:creationId xmlns="" xmlns:p14="http://schemas.microsoft.com/office/powerpoint/2010/main" val="3614671913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5" y="64738"/>
            <a:ext cx="4251648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38" y="994385"/>
            <a:ext cx="9168327" cy="46331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561581" y="3540155"/>
            <a:ext cx="1204053" cy="3291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68615" y="4806275"/>
            <a:ext cx="3194038" cy="9383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체크박스를 체크 후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취소처리하면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해당 결제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결제와 연결된 예약까지 모두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취소처리되며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고객에게는 취소된 내용과 함께 이메일로 통보된다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0" name="직선 화살표 연결선 9"/>
          <p:cNvCxnSpPr>
            <a:cxnSpLocks/>
          </p:cNvCxnSpPr>
          <p:nvPr/>
        </p:nvCxnSpPr>
        <p:spPr>
          <a:xfrm>
            <a:off x="2887791" y="3869279"/>
            <a:ext cx="0" cy="82832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690384" y="3695322"/>
            <a:ext cx="3305874" cy="44012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취소된 결제라면 취소여부에 취소된 날짜가 표시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872522" y="2356752"/>
            <a:ext cx="1060043" cy="11666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959547" y="3725283"/>
            <a:ext cx="1204053" cy="3291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561573" y="4245151"/>
            <a:ext cx="2689301" cy="28844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연락처뒷자리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예약번호 기준 검색 지원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2624988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4" y="64738"/>
            <a:ext cx="4010405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6" y="1629980"/>
            <a:ext cx="8556771" cy="311399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01876" y="1944293"/>
            <a:ext cx="3947254" cy="70662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268744" y="962803"/>
            <a:ext cx="4628556" cy="133435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일별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월별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기간별 해당 기간에 해당하는 매출 내역을 합산하여 표시한다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기간별 검색시에는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주일전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1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개월전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3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개월전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버튼을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클릭했을때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당일 기준으로 기간이 잡히며 직접 해당 기간을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입력할때는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Datepicker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를 통해 날짜를 입력 받도록 한다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486547" y="4009690"/>
            <a:ext cx="3654033" cy="133435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조회된 기간에 따라 각각의 일자에 해당하는 매출액을 합산하여 보여주며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마지막에는 해당 기간의 매출액을 모두 합산하여 표시해준다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4847993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5" y="64738"/>
            <a:ext cx="3918126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84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1" y="1213996"/>
            <a:ext cx="9530717" cy="407945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91483" y="1969460"/>
            <a:ext cx="2076510" cy="3291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73206" y="1391093"/>
            <a:ext cx="3487653" cy="55272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년도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월별로 해당월의 정산내역을 검색할 수 있으며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정산내역은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전월까지만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표시됨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7" name="직선 화살표 연결선 6"/>
          <p:cNvCxnSpPr>
            <a:cxnSpLocks/>
          </p:cNvCxnSpPr>
          <p:nvPr/>
        </p:nvCxnSpPr>
        <p:spPr>
          <a:xfrm>
            <a:off x="5446637" y="2046914"/>
            <a:ext cx="1826618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878776" y="2724924"/>
            <a:ext cx="2203241" cy="3291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 flipV="1">
            <a:off x="5446637" y="2046914"/>
            <a:ext cx="0" cy="67801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360548" y="1213996"/>
            <a:ext cx="3487653" cy="101506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매출액은 해당업체의 해당월에 결제처리가 된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결제 취소되지않은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금액들을 합산하여 표시한다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수수료는 해당 업체의 합산된 매출액에 업체의 계약된 수수료율을 곱하여 표시한다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25299" y="2298584"/>
            <a:ext cx="3448699" cy="117445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514826" y="4974865"/>
            <a:ext cx="1259172" cy="3533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588956" y="2560157"/>
            <a:ext cx="2575079" cy="121539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처음에는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정산처리 전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으로 표시되며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관리자가 정산처리후에는 정산처리한 일시가 표시되며 잘못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정산처리했을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경우를 대비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정산취소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를 누르면 해당 정산내역이 다시 정산처리 전으로 돌아간다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23" name="직선 연결선 22"/>
          <p:cNvCxnSpPr>
            <a:cxnSpLocks/>
          </p:cNvCxnSpPr>
          <p:nvPr/>
        </p:nvCxnSpPr>
        <p:spPr>
          <a:xfrm flipH="1">
            <a:off x="9773998" y="5151538"/>
            <a:ext cx="818541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 flipV="1">
            <a:off x="10592539" y="3884103"/>
            <a:ext cx="0" cy="126743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005506" y="4009189"/>
            <a:ext cx="5768491" cy="9309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cxnSpLocks/>
          </p:cNvCxnSpPr>
          <p:nvPr/>
        </p:nvCxnSpPr>
        <p:spPr>
          <a:xfrm>
            <a:off x="6835670" y="4940105"/>
            <a:ext cx="0" cy="74724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6535777" y="5737825"/>
            <a:ext cx="4403468" cy="64021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해당년월의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정산 안된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매출액과 수수료를 모두 합산하여 표시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해당년월의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정산 된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’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매출액과 수수료를 모두 합산하여 표시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81459" y="5481798"/>
            <a:ext cx="4035573" cy="87862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매월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 오후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10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 기준으로 스프링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스케쥴러에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따라 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자동으로 전월까지의 업체들의 매출액과 수수료를 계산하여 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정산내역 테이블에 입력된다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559414995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4" y="64738"/>
            <a:ext cx="3783903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85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25" y="1258876"/>
            <a:ext cx="9529893" cy="407910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059264" y="2889929"/>
            <a:ext cx="7637247" cy="22215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94497" y="1857423"/>
            <a:ext cx="3026927" cy="43395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삭제된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공지글은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붉은색으로 표시되며 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삭제일이 표시되고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해당글은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클릭되지않는다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7" name="직선 화살표 연결선 6"/>
          <p:cNvCxnSpPr>
            <a:cxnSpLocks/>
          </p:cNvCxnSpPr>
          <p:nvPr/>
        </p:nvCxnSpPr>
        <p:spPr>
          <a:xfrm flipV="1">
            <a:off x="8013465" y="2291382"/>
            <a:ext cx="878865" cy="59854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452897" y="3344168"/>
            <a:ext cx="1249960" cy="6444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905752" y="3988653"/>
            <a:ext cx="740039" cy="390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12" idx="3"/>
          </p:cNvCxnSpPr>
          <p:nvPr/>
        </p:nvCxnSpPr>
        <p:spPr>
          <a:xfrm>
            <a:off x="5645791" y="4183853"/>
            <a:ext cx="343208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endCxn id="11" idx="2"/>
          </p:cNvCxnSpPr>
          <p:nvPr/>
        </p:nvCxnSpPr>
        <p:spPr>
          <a:xfrm flipV="1">
            <a:off x="9077877" y="3988653"/>
            <a:ext cx="0" cy="1952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7659149" y="4183853"/>
            <a:ext cx="0" cy="69015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999315" y="5060419"/>
            <a:ext cx="3436590" cy="71120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감추기 체크박스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체크후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‘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선택글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감추기＇를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실행하면 글은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지워지지않으나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업체측에서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볼때는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해당글이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보이지 않게 됨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37819" y="3988653"/>
            <a:ext cx="740039" cy="390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095600" y="4497980"/>
            <a:ext cx="3222904" cy="20171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검색조건은 제목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내용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작성자를 기준으로 검색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84067" y="3274463"/>
            <a:ext cx="1619485" cy="390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31716" y="5289405"/>
            <a:ext cx="2546142" cy="5862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삭제되지 않은 글의 제목을 클릭하면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해당 글의 수정화면으로 이동된다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29" name="직선 연결선 28"/>
          <p:cNvCxnSpPr>
            <a:cxnSpLocks/>
          </p:cNvCxnSpPr>
          <p:nvPr/>
        </p:nvCxnSpPr>
        <p:spPr>
          <a:xfrm>
            <a:off x="1476462" y="3469663"/>
            <a:ext cx="120760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cxnSpLocks/>
          </p:cNvCxnSpPr>
          <p:nvPr/>
        </p:nvCxnSpPr>
        <p:spPr>
          <a:xfrm>
            <a:off x="1476462" y="3469663"/>
            <a:ext cx="0" cy="173151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793460947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4" y="64738"/>
            <a:ext cx="3733569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40" y="543491"/>
            <a:ext cx="6571274" cy="28127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40" y="3346356"/>
            <a:ext cx="6672091" cy="30362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98937" y="6097423"/>
            <a:ext cx="1345600" cy="28669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595914" y="1183256"/>
            <a:ext cx="4326551" cy="152333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공지 입력하기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	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제목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내용을 입력하고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‘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입력＇버튼을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클릭하면  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	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공지가 등록되며 바로 표시되지않고 숨기기가 기본값이며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	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공지리스트에서 보이기 전환해주어야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업체측에서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해당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	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공지가 표시되며 볼 수 있게 된다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	CK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에디터 사용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931472" y="4697531"/>
            <a:ext cx="3655434" cy="81192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공지 수정하기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	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해당글의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제목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작성자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등록일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내용이 표시됨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	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제목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내용을 수정하고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‘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수정＇버튼을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클릭하면  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	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공지가 수정되며 공지 리스트로 이동됨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07490" y="5834805"/>
            <a:ext cx="3823982" cy="81192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감춰진 글이면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보이기＇ 보이는 글이면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감추기＇ 버튼이 표시되며 각 버튼은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업체측에서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해당 공지를 보거나 보지못하도록 전환 시킨다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삭제를 누르면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해당글은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삭제처리되고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리스트로 이동됨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11789568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4" y="64738"/>
            <a:ext cx="3960071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87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31" y="1183462"/>
            <a:ext cx="9732288" cy="442877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8691" y="5165666"/>
            <a:ext cx="2588237" cy="3291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698291" y="5612234"/>
            <a:ext cx="3688989" cy="32202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검색조건은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이름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연락처 끝자리 기준으로 검색된다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23003" y="4470778"/>
            <a:ext cx="747516" cy="33611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928024" y="4887537"/>
            <a:ext cx="1576791" cy="32202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관리자 등록으로 이동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29346099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/>
          <p:cNvSpPr txBox="1">
            <a:spLocks/>
          </p:cNvSpPr>
          <p:nvPr/>
        </p:nvSpPr>
        <p:spPr>
          <a:xfrm>
            <a:off x="309925" y="64738"/>
            <a:ext cx="4069128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시스템 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</a:t>
            </a:r>
            <a:r>
              <a:rPr lang="en-US" altLang="ko-KR" b="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504815" y="6536345"/>
            <a:ext cx="581893" cy="321655"/>
          </a:xfrm>
          <a:prstGeom prst="rect">
            <a:avLst/>
          </a:prstGeom>
        </p:spPr>
        <p:txBody>
          <a:bodyPr/>
          <a:lstStyle/>
          <a:p>
            <a:fld id="{2BBA7361-7AB8-4A33-9D2A-5082C82A5428}" type="slidenum">
              <a:rPr lang="ko-KR" altLang="en-US" smtClean="0"/>
              <a:pPr/>
              <a:t>88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44" y="1133128"/>
            <a:ext cx="10024844" cy="456190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649212" y="1902349"/>
            <a:ext cx="3422708" cy="3207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139489" y="1762163"/>
            <a:ext cx="2355139" cy="55272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정규식을 통한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값 유효성 확인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AJAX 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통해 중복 </a:t>
            </a:r>
            <a:r>
              <a:rPr lang="en-US" altLang="ko-KR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값 </a:t>
            </a:r>
            <a:r>
              <a:rPr lang="ko-KR" altLang="en-US" sz="12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체크후</a:t>
            </a:r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표시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7" name="직선 화살표 연결선 6"/>
          <p:cNvCxnSpPr>
            <a:cxnSpLocks/>
          </p:cNvCxnSpPr>
          <p:nvPr/>
        </p:nvCxnSpPr>
        <p:spPr>
          <a:xfrm>
            <a:off x="7071920" y="2038526"/>
            <a:ext cx="931177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961919" y="4531927"/>
            <a:ext cx="3415263" cy="57696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값을 모두 입력 후 등록을 누르면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새로 관리자가 추가되고 관리자 리스트로 이동됨</a:t>
            </a:r>
            <a:endParaRPr lang="en-US" altLang="ko-KR" sz="12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616384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55415"/>
            <a:ext cx="12192000" cy="2382922"/>
          </a:xfrm>
          <a:prstGeom prst="rect">
            <a:avLst/>
          </a:prstGeom>
          <a:solidFill>
            <a:srgbClr val="DB4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+mn-ea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494551" y="2273332"/>
            <a:ext cx="9202897" cy="1143000"/>
          </a:xfrm>
        </p:spPr>
        <p:txBody>
          <a:bodyPr/>
          <a:lstStyle/>
          <a:p>
            <a:pPr algn="r" eaLnBrk="1" hangingPunct="1"/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자동차</a:t>
            </a:r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‘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소유</a:t>
            </a:r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</a:t>
            </a:r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소비</a:t>
            </a:r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시대로</a:t>
            </a:r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 2016.05.03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이승훈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LG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경제연구원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itle 13"/>
          <p:cNvSpPr txBox="1">
            <a:spLocks/>
          </p:cNvSpPr>
          <p:nvPr/>
        </p:nvSpPr>
        <p:spPr bwMode="auto">
          <a:xfrm>
            <a:off x="1621578" y="608327"/>
            <a:ext cx="328598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ko-KR" altLang="en-US" sz="4000" dirty="0">
                <a:solidFill>
                  <a:srgbClr val="DB404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관련기사</a:t>
            </a:r>
            <a:r>
              <a:rPr lang="en-US" altLang="ko-KR" sz="4000" dirty="0">
                <a:solidFill>
                  <a:srgbClr val="DB404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895736" y="4540938"/>
            <a:ext cx="9051897" cy="154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“…Deloitte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조사에서는 워싱턴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보스턴과 같은 대도시에 거주하는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Zipcar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사용자들의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40%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이상이 앞으로 자동차를 구매하지 않을 것이라고 답했다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Zipcar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등을 통한 ‘이동’이라는 목적 달성과 편의를 고려했을 때 상당수의 사람들이 자동차를 소유함으로써 지불해야 하는 높은 경제적 기회 비용을 감수하면서까지 자동차의 소유에 더 이상 집착하지 않는다는 것이다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…(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중략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)”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“…Deloitte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따르면 소유되지 않고 서비스 형태로 소비되는 자동차 한 대는 평균적으로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4~8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대의 소유 자동차를 대체할 수 있다고 분석한다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…”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제목 3"/>
          <p:cNvSpPr txBox="1">
            <a:spLocks/>
          </p:cNvSpPr>
          <p:nvPr/>
        </p:nvSpPr>
        <p:spPr>
          <a:xfrm>
            <a:off x="259591" y="63742"/>
            <a:ext cx="2723974" cy="3175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주제탐색과정</a:t>
            </a:r>
          </a:p>
        </p:txBody>
      </p:sp>
    </p:spTree>
    <p:extLst>
      <p:ext uri="{BB962C8B-B14F-4D97-AF65-F5344CB8AC3E}">
        <p14:creationId xmlns="" xmlns:p14="http://schemas.microsoft.com/office/powerpoint/2010/main" val="19217083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4787</TotalTime>
  <Words>5301</Words>
  <Application>Microsoft Office PowerPoint</Application>
  <PresentationFormat>사용자 지정</PresentationFormat>
  <Paragraphs>1926</Paragraphs>
  <Slides>88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6" baseType="lpstr">
      <vt:lpstr>굴림</vt:lpstr>
      <vt:lpstr>Arial</vt:lpstr>
      <vt:lpstr>나눔고딕 ExtraBold</vt:lpstr>
      <vt:lpstr>나눔고딕</vt:lpstr>
      <vt:lpstr>Times New Roman</vt:lpstr>
      <vt:lpstr>Calibri</vt:lpstr>
      <vt:lpstr>맑은 고딕</vt:lpstr>
      <vt:lpstr>Office 테마</vt:lpstr>
      <vt:lpstr>슬라이드 1</vt:lpstr>
      <vt:lpstr>슬라이드 2</vt:lpstr>
      <vt:lpstr>1. 주제선정</vt:lpstr>
      <vt:lpstr>슬라이드 4</vt:lpstr>
      <vt:lpstr>슬라이드 5</vt:lpstr>
      <vt:lpstr>슬라이드 6</vt:lpstr>
      <vt:lpstr>슬라이드 7</vt:lpstr>
      <vt:lpstr>슬라이드 8</vt:lpstr>
      <vt:lpstr>자동차, ‘소유’에서 ‘소비’의 시대로 – 2016.05.03 이승훈 LG경제연구원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2. DB 모델링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3. 사이트맵, 유즈케이스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4. 스토리보드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shen wei</dc:creator>
  <cp:lastModifiedBy>yang-hp1</cp:lastModifiedBy>
  <cp:revision>562</cp:revision>
  <dcterms:created xsi:type="dcterms:W3CDTF">2017-02-08T12:37:02Z</dcterms:created>
  <dcterms:modified xsi:type="dcterms:W3CDTF">2017-11-26T14:57:18Z</dcterms:modified>
</cp:coreProperties>
</file>